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0.jpg" ContentType="image/jpg"/>
  <Override PartName="/ppt/media/image11.jpg" ContentType="image/jp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2.jpg" ContentType="image/jp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14.jpg" ContentType="image/jpg"/>
  <Override PartName="/ppt/media/image15.jpg" ContentType="image/jp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17.jpg" ContentType="image/jpg"/>
  <Override PartName="/ppt/notesSlides/notesSlide12.xml" ContentType="application/vnd.openxmlformats-officedocument.presentationml.notesSlide+xml"/>
  <Override PartName="/ppt/media/image18.jpg" ContentType="image/jpg"/>
  <Override PartName="/ppt/media/image19.jpg" ContentType="image/jpg"/>
  <Override PartName="/ppt/notesSlides/notesSlide13.xml" ContentType="application/vnd.openxmlformats-officedocument.presentationml.notesSlide+xml"/>
  <Override PartName="/ppt/media/image20.jpg" ContentType="image/jpg"/>
  <Override PartName="/ppt/media/image21.jpg" ContentType="image/jp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media/image23.jpg" ContentType="image/jpg"/>
  <Override PartName="/ppt/notesSlides/notesSlide20.xml" ContentType="application/vnd.openxmlformats-officedocument.presentationml.notesSlide+xml"/>
  <Override PartName="/ppt/media/image24.jpg" ContentType="image/jpg"/>
  <Override PartName="/ppt/notesSlides/notesSlide21.xml" ContentType="application/vnd.openxmlformats-officedocument.presentationml.notesSlide+xml"/>
  <Override PartName="/ppt/media/image25.jpg" ContentType="image/jpg"/>
  <Override PartName="/ppt/notesSlides/notesSlide22.xml" ContentType="application/vnd.openxmlformats-officedocument.presentationml.notesSlide+xml"/>
  <Override PartName="/ppt/media/image27.jpg" ContentType="image/jpg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1" r:id="rId1"/>
  </p:sldMasterIdLst>
  <p:notesMasterIdLst>
    <p:notesMasterId r:id="rId48"/>
  </p:notesMasterIdLst>
  <p:sldIdLst>
    <p:sldId id="256" r:id="rId2"/>
    <p:sldId id="303" r:id="rId3"/>
    <p:sldId id="267" r:id="rId4"/>
    <p:sldId id="314" r:id="rId5"/>
    <p:sldId id="329" r:id="rId6"/>
    <p:sldId id="330" r:id="rId7"/>
    <p:sldId id="310" r:id="rId8"/>
    <p:sldId id="318" r:id="rId9"/>
    <p:sldId id="307" r:id="rId10"/>
    <p:sldId id="309" r:id="rId11"/>
    <p:sldId id="320" r:id="rId12"/>
    <p:sldId id="308" r:id="rId13"/>
    <p:sldId id="306" r:id="rId14"/>
    <p:sldId id="311" r:id="rId15"/>
    <p:sldId id="274" r:id="rId16"/>
    <p:sldId id="276" r:id="rId17"/>
    <p:sldId id="277" r:id="rId18"/>
    <p:sldId id="278" r:id="rId19"/>
    <p:sldId id="279" r:id="rId20"/>
    <p:sldId id="280" r:id="rId21"/>
    <p:sldId id="312" r:id="rId22"/>
    <p:sldId id="281" r:id="rId23"/>
    <p:sldId id="282" r:id="rId24"/>
    <p:sldId id="283" r:id="rId25"/>
    <p:sldId id="284" r:id="rId26"/>
    <p:sldId id="286" r:id="rId27"/>
    <p:sldId id="287" r:id="rId28"/>
    <p:sldId id="289" r:id="rId29"/>
    <p:sldId id="290" r:id="rId30"/>
    <p:sldId id="291" r:id="rId31"/>
    <p:sldId id="292" r:id="rId32"/>
    <p:sldId id="322" r:id="rId33"/>
    <p:sldId id="313" r:id="rId34"/>
    <p:sldId id="294" r:id="rId35"/>
    <p:sldId id="296" r:id="rId36"/>
    <p:sldId id="298" r:id="rId37"/>
    <p:sldId id="299" r:id="rId38"/>
    <p:sldId id="300" r:id="rId39"/>
    <p:sldId id="301" r:id="rId40"/>
    <p:sldId id="328" r:id="rId41"/>
    <p:sldId id="302" r:id="rId42"/>
    <p:sldId id="315" r:id="rId43"/>
    <p:sldId id="323" r:id="rId44"/>
    <p:sldId id="324" r:id="rId45"/>
    <p:sldId id="326" r:id="rId46"/>
    <p:sldId id="327" r:id="rId47"/>
  </p:sldIdLst>
  <p:sldSz cx="9144000" cy="5715000" type="screen16x10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92"/>
    <p:restoredTop sz="94613"/>
  </p:normalViewPr>
  <p:slideViewPr>
    <p:cSldViewPr snapToGrid="0" snapToObjects="1">
      <p:cViewPr varScale="1">
        <p:scale>
          <a:sx n="132" d="100"/>
          <a:sy n="132" d="100"/>
        </p:scale>
        <p:origin x="16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4EA2E1-2328-D043-B8AF-D3DFAECB24E5}" type="datetimeFigureOut">
              <a:rPr lang="en-US" smtClean="0"/>
              <a:t>9/7/17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82E7B-470E-564F-A53F-7140C259E0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30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x-none" sz="1000" b="1" dirty="0" smtClean="0">
                <a:solidFill>
                  <a:schemeClr val="tx2"/>
                </a:solidFill>
              </a:rPr>
              <a:t>Schematic diagram of a flow cytometer, showing focusing of the fluid sheath, laser, optics (in simplified form, omitting focusing), photomultiplier tubes (PMTs), analogue-to-digital converter, and analysis workstation.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82E7B-470E-564F-A53F-7140C259E0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590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366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/>
              <a:t>Sample prep (BD </a:t>
            </a:r>
            <a:r>
              <a:rPr lang="en-US" sz="1000" dirty="0" err="1" smtClean="0"/>
              <a:t>lyoplates</a:t>
            </a:r>
            <a:r>
              <a:rPr lang="en-US" sz="1000" dirty="0" smtClean="0"/>
              <a:t>), Instrumentation, Acquisition, Automated Analysis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1364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005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0729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28994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01653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30652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96347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9593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8101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57863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04712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02382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17072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119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4631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6844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1579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0655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5303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9607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8277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5334000"/>
            <a:ext cx="9144000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5278597"/>
            <a:ext cx="9144000" cy="554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632460"/>
            <a:ext cx="7543800" cy="297180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713018"/>
            <a:ext cx="7543800" cy="9525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6195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5334000"/>
            <a:ext cx="9141619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5278597"/>
            <a:ext cx="9141619" cy="53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43585"/>
            <a:ext cx="1971675" cy="479991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43585"/>
            <a:ext cx="5800725" cy="4799915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538112"/>
            <a:ext cx="7543800" cy="363065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5334000"/>
            <a:ext cx="9141619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5278597"/>
            <a:ext cx="9141619" cy="53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632460"/>
            <a:ext cx="7543800" cy="297180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710940"/>
            <a:ext cx="7543800" cy="9525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6195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38836"/>
            <a:ext cx="7543800" cy="1208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538112"/>
            <a:ext cx="3703320" cy="33527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538113"/>
            <a:ext cx="3703320" cy="3352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38836"/>
            <a:ext cx="7543800" cy="1208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538377"/>
            <a:ext cx="3703320" cy="613568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151946"/>
            <a:ext cx="3703320" cy="273896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538377"/>
            <a:ext cx="3703320" cy="613568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151945"/>
            <a:ext cx="3703320" cy="273896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5334000"/>
            <a:ext cx="9141619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5278597"/>
            <a:ext cx="9141619" cy="53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71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71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5299"/>
            <a:ext cx="2400300" cy="1905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609600"/>
            <a:ext cx="4869180" cy="4381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438400"/>
            <a:ext cx="2400300" cy="2815937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5383155"/>
            <a:ext cx="1963883" cy="304271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9/7/17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5383155"/>
            <a:ext cx="3486150" cy="304271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127500"/>
            <a:ext cx="9141619" cy="158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095897"/>
            <a:ext cx="9141619" cy="53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4229100"/>
            <a:ext cx="7585234" cy="685800"/>
          </a:xfrm>
        </p:spPr>
        <p:txBody>
          <a:bodyPr tIns="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095897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922520"/>
            <a:ext cx="7584948" cy="4953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5334000"/>
            <a:ext cx="9141619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5278597"/>
            <a:ext cx="9141619" cy="53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38836"/>
            <a:ext cx="7543800" cy="12089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538112"/>
            <a:ext cx="7543800" cy="33528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5383155"/>
            <a:ext cx="1854203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5383155"/>
            <a:ext cx="3617103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5383155"/>
            <a:ext cx="984019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44820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2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journals.plos.org/ploscompbiol/article?id=10.1371/journal.pcbi.1003365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creativecommons.org/licenses/by-sa/3.0/deed.en_US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flowcap.flowsite.org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flowcap.flowsite.org/" TargetMode="External"/><Relationship Id="rId4" Type="http://schemas.openxmlformats.org/officeDocument/2006/relationships/image" Target="../media/image14.jpg"/><Relationship Id="rId5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doi.org/10.1002/cyto.a.22810" TargetMode="External"/><Relationship Id="rId4" Type="http://schemas.openxmlformats.org/officeDocument/2006/relationships/hyperlink" Target="http://doi.org/10.1038/nm0103-112" TargetMode="External"/><Relationship Id="rId5" Type="http://schemas.openxmlformats.org/officeDocument/2006/relationships/hyperlink" Target="http://doi.org/10.1186/1471-2105-10-106" TargetMode="External"/><Relationship Id="rId6" Type="http://schemas.openxmlformats.org/officeDocument/2006/relationships/hyperlink" Target="http://doi.org/10.1038/nbt.1919" TargetMode="External"/><Relationship Id="rId7" Type="http://schemas.openxmlformats.org/officeDocument/2006/relationships/hyperlink" Target="http://doi.org/10.1093/bioinformatics/btu677" TargetMode="External"/><Relationship Id="rId8" Type="http://schemas.openxmlformats.org/officeDocument/2006/relationships/hyperlink" Target="http://doi.org/10.1371/journal.pcbi.1003365" TargetMode="External"/><Relationship Id="rId9" Type="http://schemas.openxmlformats.org/officeDocument/2006/relationships/hyperlink" Target="http://doi.org/10.1073/pnas.0903028106" TargetMode="External"/><Relationship Id="rId10" Type="http://schemas.openxmlformats.org/officeDocument/2006/relationships/hyperlink" Target="http://doi.org/10.1002/9780470910085.ch1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i.org/10.1002/cyto.a.21007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amp.pharm.mssm.edu/clustergrammer/" TargetMode="External"/><Relationship Id="rId3" Type="http://schemas.openxmlformats.org/officeDocument/2006/relationships/image" Target="../media/image3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journals.plos.org/ploscompbiol/article?id=10.1371/journal.pcbi.1003365" TargetMode="External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Automated</a:t>
            </a:r>
            <a:br>
              <a:rPr lang="en-US" smtClean="0"/>
            </a:br>
            <a:r>
              <a:rPr lang="en-US" smtClean="0"/>
              <a:t>Flow Cytometry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R. Burke Squires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29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Fluorochromes</a:t>
            </a:r>
            <a:endParaRPr lang="en-US" dirty="0"/>
          </a:p>
        </p:txBody>
      </p:sp>
      <p:pic>
        <p:nvPicPr>
          <p:cNvPr id="9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506" y="1447800"/>
            <a:ext cx="5024708" cy="3817219"/>
          </a:xfrm>
        </p:spPr>
      </p:pic>
      <p:sp>
        <p:nvSpPr>
          <p:cNvPr id="11" name="Rectangle 10"/>
          <p:cNvSpPr/>
          <p:nvPr/>
        </p:nvSpPr>
        <p:spPr>
          <a:xfrm>
            <a:off x="0" y="5468779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Helvetica" charset="0"/>
              </a:rPr>
              <a:t>Bendall</a:t>
            </a:r>
            <a:r>
              <a:rPr lang="en-US" sz="1000" dirty="0">
                <a:solidFill>
                  <a:schemeClr val="bg1"/>
                </a:solidFill>
                <a:latin typeface="Helvetica" charset="0"/>
              </a:rPr>
              <a:t>, S. C., Nolan, G. P., </a:t>
            </a:r>
            <a:r>
              <a:rPr lang="en-US" sz="1000" dirty="0" err="1">
                <a:solidFill>
                  <a:schemeClr val="bg1"/>
                </a:solidFill>
                <a:latin typeface="Helvetica" charset="0"/>
              </a:rPr>
              <a:t>Roederer</a:t>
            </a:r>
            <a:r>
              <a:rPr lang="en-US" sz="1000" dirty="0">
                <a:solidFill>
                  <a:schemeClr val="bg1"/>
                </a:solidFill>
                <a:latin typeface="Helvetica" charset="0"/>
              </a:rPr>
              <a:t>, M. &amp; Chattopadhyay, P. K. A Deep Profiler’s Guide to Cytometry. </a:t>
            </a:r>
            <a:r>
              <a:rPr lang="en-US" sz="1000" i="1" dirty="0">
                <a:solidFill>
                  <a:schemeClr val="bg1"/>
                </a:solidFill>
                <a:latin typeface="Helvetica" charset="0"/>
              </a:rPr>
              <a:t>Trends in Immunology</a:t>
            </a:r>
            <a:r>
              <a:rPr lang="en-US" sz="1000" dirty="0">
                <a:solidFill>
                  <a:schemeClr val="bg1"/>
                </a:solidFill>
                <a:latin typeface="Helvetica" charset="0"/>
              </a:rPr>
              <a:t> </a:t>
            </a:r>
            <a:r>
              <a:rPr lang="en-US" sz="1000" b="1" dirty="0">
                <a:solidFill>
                  <a:schemeClr val="bg1"/>
                </a:solidFill>
                <a:latin typeface="Helvetica" charset="0"/>
              </a:rPr>
              <a:t>33,</a:t>
            </a:r>
            <a:r>
              <a:rPr lang="en-US" sz="1000" dirty="0">
                <a:solidFill>
                  <a:schemeClr val="bg1"/>
                </a:solidFill>
                <a:latin typeface="Helvetica" charset="0"/>
              </a:rPr>
              <a:t> 323–332 (2012).</a:t>
            </a:r>
            <a:endParaRPr lang="en-US" sz="1000" dirty="0">
              <a:solidFill>
                <a:schemeClr val="bg1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96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Fluorochromes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708" y="0"/>
            <a:ext cx="5679292" cy="5717155"/>
          </a:xfrm>
        </p:spPr>
      </p:pic>
    </p:spTree>
    <p:extLst>
      <p:ext uri="{BB962C8B-B14F-4D97-AF65-F5344CB8AC3E}">
        <p14:creationId xmlns:p14="http://schemas.microsoft.com/office/powerpoint/2010/main" val="120240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Flourochromes</a:t>
            </a:r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3" t="11370" r="3873" b="26990"/>
          <a:stretch/>
        </p:blipFill>
        <p:spPr>
          <a:xfrm>
            <a:off x="508001" y="865833"/>
            <a:ext cx="8145111" cy="4128768"/>
          </a:xfrm>
        </p:spPr>
      </p:pic>
      <p:sp>
        <p:nvSpPr>
          <p:cNvPr id="6" name="TextBox 5"/>
          <p:cNvSpPr txBox="1"/>
          <p:nvPr/>
        </p:nvSpPr>
        <p:spPr>
          <a:xfrm>
            <a:off x="0" y="5406434"/>
            <a:ext cx="616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Abcam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34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Manual Gating (polygons) Vs. </a:t>
            </a:r>
            <a:br>
              <a:rPr lang="en-US" altLang="x-none" dirty="0" smtClean="0"/>
            </a:br>
            <a:r>
              <a:rPr lang="en-US" altLang="x-none" dirty="0" smtClean="0"/>
              <a:t>Automated Gating (colored dots)</a:t>
            </a:r>
            <a:endParaRPr lang="en-US" dirty="0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74" y="1464292"/>
            <a:ext cx="3779545" cy="377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11269" y="5205480"/>
            <a:ext cx="6245152" cy="4995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eaLnBrk="1" hangingPunct="1"/>
            <a:r>
              <a:rPr lang="en-US" altLang="x-none" sz="882" dirty="0"/>
              <a:t>O'Neill K, </a:t>
            </a:r>
            <a:r>
              <a:rPr lang="en-US" altLang="x-none" sz="882" dirty="0" err="1"/>
              <a:t>Aghaeepour</a:t>
            </a:r>
            <a:r>
              <a:rPr lang="en-US" altLang="x-none" sz="882" dirty="0"/>
              <a:t> N, </a:t>
            </a:r>
            <a:r>
              <a:rPr lang="en-US" altLang="x-none" sz="882" dirty="0" err="1"/>
              <a:t>Špidlen</a:t>
            </a:r>
            <a:r>
              <a:rPr lang="en-US" altLang="x-none" sz="882" dirty="0"/>
              <a:t> J, Brinkman R (2013) Flow Cytometry Bioinformatics. PLOS Computational Biology 9(12): e1003365. doi:10.1371/journal.pcbi.1003365</a:t>
            </a:r>
          </a:p>
          <a:p>
            <a:pPr eaLnBrk="1" hangingPunct="1"/>
            <a:r>
              <a:rPr lang="en-US" altLang="x-none" sz="882" dirty="0">
                <a:hlinkClick r:id="rId3"/>
              </a:rPr>
              <a:t>http://journals.plos.org/ploscompbiol/article?id=10.1371/journal.pcbi.1003365</a:t>
            </a:r>
            <a:endParaRPr lang="en-US" altLang="x-none" sz="882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032" y="5304691"/>
            <a:ext cx="2764118" cy="38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</a:t>
            </a:r>
            <a:br>
              <a:rPr lang="en-US" dirty="0"/>
            </a:br>
            <a:r>
              <a:rPr lang="en-US" dirty="0" smtClean="0"/>
              <a:t>Flow </a:t>
            </a:r>
            <a:r>
              <a:rPr lang="en-US" dirty="0"/>
              <a:t>Cytometry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13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Automated Flow Cytometry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“Automated algorithms for flow cytometry data analysis have reached  a level  of maturity that enables them to match and in many cases exceed the results produced by human experts.” </a:t>
            </a:r>
          </a:p>
          <a:p>
            <a:pPr lvl="1"/>
            <a:r>
              <a:rPr lang="en-US" dirty="0" err="1" smtClean="0"/>
              <a:t>Aghaeepour</a:t>
            </a:r>
            <a:r>
              <a:rPr lang="en-US" dirty="0" smtClean="0"/>
              <a:t> et al., Nature Methods, 2013</a:t>
            </a:r>
          </a:p>
          <a:p>
            <a:endParaRPr lang="en-US" dirty="0" smtClean="0"/>
          </a:p>
          <a:p>
            <a:r>
              <a:rPr lang="en-US" dirty="0" smtClean="0"/>
              <a:t>Supervised gating (diagnosis):  </a:t>
            </a:r>
            <a:r>
              <a:rPr lang="en-US" dirty="0" err="1" smtClean="0"/>
              <a:t>OpenCyto</a:t>
            </a:r>
            <a:r>
              <a:rPr lang="en-US" dirty="0" smtClean="0"/>
              <a:t>, </a:t>
            </a:r>
            <a:r>
              <a:rPr lang="en-US" dirty="0" err="1" smtClean="0"/>
              <a:t>flowDensity</a:t>
            </a:r>
            <a:endParaRPr lang="en-US" dirty="0" smtClean="0"/>
          </a:p>
          <a:p>
            <a:pPr lvl="1"/>
            <a:r>
              <a:rPr lang="en-US" dirty="0" err="1" smtClean="0"/>
              <a:t>Malek</a:t>
            </a:r>
            <a:r>
              <a:rPr lang="en-US" dirty="0" smtClean="0"/>
              <a:t> et al., Bioinformatics, 2014</a:t>
            </a:r>
          </a:p>
          <a:p>
            <a:endParaRPr lang="en-US" dirty="0" smtClean="0"/>
          </a:p>
          <a:p>
            <a:r>
              <a:rPr lang="en-US" dirty="0" smtClean="0"/>
              <a:t>Unsupervised biomarker discovery:  </a:t>
            </a:r>
            <a:r>
              <a:rPr lang="en-US" dirty="0" err="1" smtClean="0"/>
              <a:t>FlowReMi</a:t>
            </a:r>
            <a:r>
              <a:rPr lang="en-US" dirty="0" smtClean="0"/>
              <a:t>, </a:t>
            </a:r>
            <a:r>
              <a:rPr lang="en-US" dirty="0" err="1" smtClean="0"/>
              <a:t>flowType</a:t>
            </a:r>
            <a:r>
              <a:rPr lang="en-US" dirty="0" smtClean="0"/>
              <a:t>/</a:t>
            </a:r>
            <a:r>
              <a:rPr lang="en-US" dirty="0" err="1" smtClean="0"/>
              <a:t>RchyOptimyx</a:t>
            </a:r>
            <a:endParaRPr lang="en-US" dirty="0" smtClean="0"/>
          </a:p>
          <a:p>
            <a:pPr lvl="1"/>
            <a:r>
              <a:rPr lang="en-US" dirty="0" smtClean="0"/>
              <a:t>O′Neill et al., Bioinformatics, 2014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59520" y="4996286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45446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Big Flow Cytometry Data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Automated Analysis of flow cytometry data in R/Bioconductor</a:t>
            </a:r>
            <a:endParaRPr lang="en-US" dirty="0"/>
          </a:p>
        </p:txBody>
      </p:sp>
      <p:graphicFrame>
        <p:nvGraphicFramePr>
          <p:cNvPr id="21" name="Content Placeholder 20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98447802"/>
              </p:ext>
            </p:extLst>
          </p:nvPr>
        </p:nvGraphicFramePr>
        <p:xfrm>
          <a:off x="506413" y="2281238"/>
          <a:ext cx="3657600" cy="1623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/>
                <a:gridCol w="914400"/>
                <a:gridCol w="914400"/>
                <a:gridCol w="914400"/>
              </a:tblGrid>
              <a:tr h="27813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1985</a:t>
                      </a:r>
                      <a:r>
                        <a:rPr lang="en-US" sz="1400" baseline="30000" dirty="0" smtClean="0"/>
                        <a:t>1</a:t>
                      </a:r>
                      <a:endParaRPr lang="en-US" sz="1400" baseline="300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2012</a:t>
                      </a:r>
                      <a:r>
                        <a:rPr lang="en-US" sz="1400" baseline="30000" dirty="0" smtClean="0"/>
                        <a:t>2</a:t>
                      </a:r>
                      <a:endParaRPr lang="en-US" sz="1400" baseline="300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2016+</a:t>
                      </a:r>
                      <a:r>
                        <a:rPr lang="en-US" sz="1400" baseline="30000" dirty="0" smtClean="0"/>
                        <a:t>3</a:t>
                      </a:r>
                      <a:endParaRPr lang="en-US" sz="1400" baseline="30000" dirty="0"/>
                    </a:p>
                  </a:txBody>
                  <a:tcPr marL="64546" marR="64546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Samples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466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77,000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Dimensions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13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Cells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50,000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400,000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1,000,000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Datasets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2.5^5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2.5^9</a:t>
                      </a:r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4^11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</a:tr>
            </a:tbl>
          </a:graphicData>
        </a:graphic>
      </p:graphicFrame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object 11"/>
          <p:cNvSpPr/>
          <p:nvPr/>
        </p:nvSpPr>
        <p:spPr>
          <a:xfrm>
            <a:off x="4656019" y="1786804"/>
            <a:ext cx="1949390" cy="21828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12" name="object 12"/>
          <p:cNvSpPr/>
          <p:nvPr/>
        </p:nvSpPr>
        <p:spPr>
          <a:xfrm>
            <a:off x="6546580" y="1872476"/>
            <a:ext cx="2055659" cy="20929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13" name="object 13"/>
          <p:cNvSpPr txBox="1"/>
          <p:nvPr/>
        </p:nvSpPr>
        <p:spPr>
          <a:xfrm>
            <a:off x="5053703" y="4715969"/>
            <a:ext cx="4015352" cy="5400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3810" algn="r"/>
            <a:r>
              <a:rPr sz="1115" spc="189" baseline="27777" dirty="0">
                <a:cs typeface="Times New Roman"/>
              </a:rPr>
              <a:t>1</a:t>
            </a:r>
            <a:r>
              <a:rPr sz="1115" spc="-167" baseline="27777" dirty="0">
                <a:cs typeface="Times New Roman"/>
              </a:rPr>
              <a:t> </a:t>
            </a:r>
            <a:r>
              <a:rPr sz="892" spc="74" dirty="0">
                <a:cs typeface="Times New Roman"/>
              </a:rPr>
              <a:t>Murphy</a:t>
            </a:r>
            <a:r>
              <a:rPr sz="892" dirty="0">
                <a:cs typeface="Times New Roman"/>
              </a:rPr>
              <a:t> </a:t>
            </a:r>
            <a:r>
              <a:rPr sz="892" spc="-104" dirty="0">
                <a:cs typeface="Times New Roman"/>
              </a:rPr>
              <a:t> </a:t>
            </a:r>
            <a:r>
              <a:rPr sz="892" i="1" spc="89" dirty="0">
                <a:cs typeface="Times New Roman"/>
              </a:rPr>
              <a:t>Cytometry</a:t>
            </a:r>
            <a:r>
              <a:rPr sz="892" i="1" dirty="0">
                <a:cs typeface="Times New Roman"/>
              </a:rPr>
              <a:t>  </a:t>
            </a:r>
            <a:r>
              <a:rPr sz="892" spc="82" dirty="0">
                <a:cs typeface="Times New Roman"/>
              </a:rPr>
              <a:t>(1985)</a:t>
            </a:r>
            <a:endParaRPr sz="892" dirty="0">
              <a:cs typeface="Times New Roman"/>
            </a:endParaRPr>
          </a:p>
          <a:p>
            <a:pPr marL="18876" indent="662537" algn="r">
              <a:spcBef>
                <a:spcPts val="149"/>
              </a:spcBef>
            </a:pPr>
            <a:r>
              <a:rPr sz="1115" spc="189" baseline="27777" dirty="0">
                <a:cs typeface="Times New Roman"/>
              </a:rPr>
              <a:t>2</a:t>
            </a:r>
            <a:r>
              <a:rPr sz="1115" spc="-167" baseline="27777" dirty="0">
                <a:cs typeface="Times New Roman"/>
              </a:rPr>
              <a:t> </a:t>
            </a:r>
            <a:r>
              <a:rPr sz="892" spc="74" dirty="0">
                <a:cs typeface="Times New Roman"/>
              </a:rPr>
              <a:t>Aghaee</a:t>
            </a:r>
            <a:r>
              <a:rPr sz="892" spc="97" dirty="0">
                <a:cs typeface="Times New Roman"/>
              </a:rPr>
              <a:t>p</a:t>
            </a:r>
            <a:r>
              <a:rPr sz="892" spc="67" dirty="0">
                <a:cs typeface="Times New Roman"/>
              </a:rPr>
              <a:t>our</a:t>
            </a:r>
            <a:r>
              <a:rPr sz="892" dirty="0">
                <a:cs typeface="Times New Roman"/>
              </a:rPr>
              <a:t> </a:t>
            </a:r>
            <a:r>
              <a:rPr sz="892" spc="-104" dirty="0">
                <a:cs typeface="Times New Roman"/>
              </a:rPr>
              <a:t> </a:t>
            </a:r>
            <a:r>
              <a:rPr sz="892" i="1" spc="97" dirty="0">
                <a:cs typeface="Times New Roman"/>
              </a:rPr>
              <a:t>et</a:t>
            </a:r>
            <a:r>
              <a:rPr sz="892" i="1" dirty="0">
                <a:cs typeface="Times New Roman"/>
              </a:rPr>
              <a:t> </a:t>
            </a:r>
            <a:r>
              <a:rPr sz="892" i="1" spc="-104" dirty="0">
                <a:cs typeface="Times New Roman"/>
              </a:rPr>
              <a:t> </a:t>
            </a:r>
            <a:r>
              <a:rPr sz="892" i="1" spc="30" dirty="0">
                <a:cs typeface="Times New Roman"/>
              </a:rPr>
              <a:t>al.</a:t>
            </a:r>
            <a:r>
              <a:rPr sz="892" i="1" dirty="0">
                <a:cs typeface="Times New Roman"/>
              </a:rPr>
              <a:t> </a:t>
            </a:r>
            <a:r>
              <a:rPr sz="892" i="1" spc="15" dirty="0">
                <a:cs typeface="Times New Roman"/>
              </a:rPr>
              <a:t> </a:t>
            </a:r>
            <a:r>
              <a:rPr sz="892" i="1" spc="59" dirty="0">
                <a:cs typeface="Times New Roman"/>
              </a:rPr>
              <a:t>Bioinf</a:t>
            </a:r>
            <a:r>
              <a:rPr sz="892" i="1" spc="44" dirty="0">
                <a:cs typeface="Times New Roman"/>
              </a:rPr>
              <a:t>o</a:t>
            </a:r>
            <a:r>
              <a:rPr sz="892" i="1" spc="67" dirty="0">
                <a:cs typeface="Times New Roman"/>
              </a:rPr>
              <a:t>rmatics</a:t>
            </a:r>
            <a:r>
              <a:rPr sz="892" i="1" dirty="0">
                <a:cs typeface="Times New Roman"/>
              </a:rPr>
              <a:t> </a:t>
            </a:r>
            <a:r>
              <a:rPr sz="892" i="1" spc="-38" dirty="0">
                <a:cs typeface="Times New Roman"/>
              </a:rPr>
              <a:t> </a:t>
            </a:r>
            <a:r>
              <a:rPr sz="892" spc="82" dirty="0">
                <a:cs typeface="Times New Roman"/>
              </a:rPr>
              <a:t>(2012)</a:t>
            </a:r>
            <a:endParaRPr sz="892" dirty="0">
              <a:cs typeface="Times New Roman"/>
            </a:endParaRPr>
          </a:p>
          <a:p>
            <a:pPr marL="18876" algn="r">
              <a:spcBef>
                <a:spcPts val="944"/>
              </a:spcBef>
            </a:pPr>
            <a:r>
              <a:rPr sz="1115" spc="189" baseline="27777" dirty="0">
                <a:cs typeface="Times New Roman"/>
              </a:rPr>
              <a:t>3</a:t>
            </a:r>
            <a:r>
              <a:rPr sz="1115" spc="-179" baseline="27777" dirty="0">
                <a:cs typeface="Times New Roman"/>
              </a:rPr>
              <a:t> </a:t>
            </a:r>
            <a:r>
              <a:rPr sz="892" spc="67" dirty="0">
                <a:cs typeface="Times New Roman"/>
              </a:rPr>
              <a:t>International</a:t>
            </a:r>
            <a:r>
              <a:rPr sz="892" dirty="0">
                <a:cs typeface="Times New Roman"/>
              </a:rPr>
              <a:t> </a:t>
            </a:r>
            <a:r>
              <a:rPr sz="892" spc="-104" dirty="0">
                <a:cs typeface="Times New Roman"/>
              </a:rPr>
              <a:t> </a:t>
            </a:r>
            <a:r>
              <a:rPr sz="892" spc="74" dirty="0">
                <a:cs typeface="Times New Roman"/>
              </a:rPr>
              <a:t>Mouse</a:t>
            </a:r>
            <a:r>
              <a:rPr sz="892" dirty="0">
                <a:cs typeface="Times New Roman"/>
              </a:rPr>
              <a:t> </a:t>
            </a:r>
            <a:r>
              <a:rPr sz="892" spc="-104" dirty="0">
                <a:cs typeface="Times New Roman"/>
              </a:rPr>
              <a:t> </a:t>
            </a:r>
            <a:r>
              <a:rPr sz="892" spc="112" dirty="0">
                <a:cs typeface="Times New Roman"/>
              </a:rPr>
              <a:t>Pheno</a:t>
            </a:r>
            <a:r>
              <a:rPr sz="892" spc="30" dirty="0">
                <a:cs typeface="Times New Roman"/>
              </a:rPr>
              <a:t>t</a:t>
            </a:r>
            <a:r>
              <a:rPr sz="892" spc="52" dirty="0">
                <a:cs typeface="Times New Roman"/>
              </a:rPr>
              <a:t>yping</a:t>
            </a:r>
            <a:r>
              <a:rPr sz="892" dirty="0">
                <a:cs typeface="Times New Roman"/>
              </a:rPr>
              <a:t> </a:t>
            </a:r>
            <a:r>
              <a:rPr sz="892" spc="-104" dirty="0">
                <a:cs typeface="Times New Roman"/>
              </a:rPr>
              <a:t> </a:t>
            </a:r>
            <a:r>
              <a:rPr sz="892" spc="67" dirty="0">
                <a:cs typeface="Times New Roman"/>
              </a:rPr>
              <a:t>Cons</a:t>
            </a:r>
            <a:r>
              <a:rPr sz="892" spc="38" dirty="0">
                <a:cs typeface="Times New Roman"/>
              </a:rPr>
              <a:t>o</a:t>
            </a:r>
            <a:r>
              <a:rPr sz="892" spc="74" dirty="0">
                <a:cs typeface="Times New Roman"/>
              </a:rPr>
              <a:t>rtium</a:t>
            </a:r>
            <a:r>
              <a:rPr sz="892" dirty="0">
                <a:cs typeface="Times New Roman"/>
              </a:rPr>
              <a:t> </a:t>
            </a:r>
            <a:r>
              <a:rPr sz="892" spc="-104" dirty="0">
                <a:cs typeface="Times New Roman"/>
              </a:rPr>
              <a:t> </a:t>
            </a:r>
            <a:r>
              <a:rPr sz="892" spc="82" dirty="0">
                <a:cs typeface="Times New Roman"/>
              </a:rPr>
              <a:t>(2015)</a:t>
            </a:r>
            <a:endParaRPr sz="892" dirty="0">
              <a:cs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461084"/>
            <a:ext cx="10086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211525376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 Manual Analysis of </a:t>
            </a:r>
            <a:br>
              <a:rPr lang="en-US" dirty="0" smtClean="0"/>
            </a:br>
            <a:r>
              <a:rPr lang="en-US" dirty="0" smtClean="0"/>
              <a:t>“High-Dimensional” Data Be Improved?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Time consuming, especially for “discovery”</a:t>
            </a:r>
          </a:p>
          <a:p>
            <a:r>
              <a:rPr lang="en-US" dirty="0" smtClean="0"/>
              <a:t>Analysis guided by history with limited, intuitive exploration</a:t>
            </a:r>
          </a:p>
          <a:p>
            <a:r>
              <a:rPr lang="en-US" dirty="0" smtClean="0"/>
              <a:t>Rarely (ever?) examine entire multidimensional dataset</a:t>
            </a:r>
          </a:p>
          <a:p>
            <a:r>
              <a:rPr lang="en-US" dirty="0" smtClean="0"/>
              <a:t>Significant cross-individual variability (&gt;10%)</a:t>
            </a:r>
          </a:p>
          <a:p>
            <a:r>
              <a:rPr lang="en-US" dirty="0" smtClean="0"/>
              <a:t>No appropriate statistical basis to assess relative significance</a:t>
            </a:r>
          </a:p>
          <a:p>
            <a:r>
              <a:rPr lang="en-US" dirty="0" smtClean="0"/>
              <a:t>Not fun (?)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Unfortunately, the use of three or more independent fluorescent parameters complicates the analysis of the resulting data significantly.”  Murphy Cytometry  (1985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“</a:t>
            </a:r>
            <a:r>
              <a:rPr lang="en-US" dirty="0"/>
              <a:t>Despite the technological advances in acquiring [30] parameters per single cell, methods for analyzing multidimensional single-cell data remain inadequate.”  </a:t>
            </a:r>
            <a:r>
              <a:rPr lang="en-US" dirty="0" err="1"/>
              <a:t>Qiu</a:t>
            </a:r>
            <a:r>
              <a:rPr lang="en-US" dirty="0"/>
              <a:t> et al.  Nature Biotechnology  (2011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99123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65743606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&gt;50 Peer-reviewed, Free, Open Source Software Tools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45 R/</a:t>
            </a:r>
            <a:r>
              <a:rPr lang="en-US" dirty="0" err="1" smtClean="0"/>
              <a:t>BioConductor</a:t>
            </a:r>
            <a:r>
              <a:rPr lang="en-US" dirty="0" smtClean="0"/>
              <a:t> for data analysis</a:t>
            </a:r>
          </a:p>
          <a:p>
            <a:pPr lvl="1"/>
            <a:r>
              <a:rPr lang="en-US" dirty="0" smtClean="0"/>
              <a:t>A scripted approach to high throughput data analysis</a:t>
            </a:r>
          </a:p>
          <a:p>
            <a:pPr lvl="1"/>
            <a:r>
              <a:rPr lang="en-US" dirty="0" smtClean="0"/>
              <a:t>Non-interactive, self-documented, reproducible</a:t>
            </a:r>
          </a:p>
          <a:p>
            <a:pPr lvl="1"/>
            <a:r>
              <a:rPr lang="en-US" dirty="0" smtClean="0"/>
              <a:t>Breaks problem into smaller pieces (packages)</a:t>
            </a:r>
          </a:p>
          <a:p>
            <a:pPr lvl="1"/>
            <a:r>
              <a:rPr lang="en-US" dirty="0" smtClean="0"/>
              <a:t>Modules can plug-in &amp; swap-out</a:t>
            </a:r>
          </a:p>
          <a:p>
            <a:pPr lvl="1"/>
            <a:r>
              <a:rPr lang="en-US" dirty="0" smtClean="0"/>
              <a:t>Collaborative, cross-platform development environment</a:t>
            </a:r>
          </a:p>
          <a:p>
            <a:endParaRPr lang="en-US" dirty="0" smtClean="0"/>
          </a:p>
          <a:p>
            <a:r>
              <a:rPr lang="en-US" dirty="0" smtClean="0"/>
              <a:t>9 additional software tools</a:t>
            </a:r>
          </a:p>
          <a:p>
            <a:pPr lvl="1"/>
            <a:r>
              <a:rPr lang="en-US" dirty="0" smtClean="0"/>
              <a:t>Java, Python, </a:t>
            </a:r>
            <a:r>
              <a:rPr lang="en-US" dirty="0" err="1" smtClean="0"/>
              <a:t>Matlab</a:t>
            </a:r>
            <a:r>
              <a:rPr lang="en-US" dirty="0" smtClean="0"/>
              <a:t>, C++</a:t>
            </a:r>
          </a:p>
          <a:p>
            <a:pPr lvl="1"/>
            <a:r>
              <a:rPr lang="en-US" dirty="0" smtClean="0"/>
              <a:t>Stand alone (single problem/solution)</a:t>
            </a:r>
          </a:p>
          <a:p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15467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  <p:sp>
        <p:nvSpPr>
          <p:cNvPr id="9" name="object 4"/>
          <p:cNvSpPr/>
          <p:nvPr/>
        </p:nvSpPr>
        <p:spPr>
          <a:xfrm>
            <a:off x="4663440" y="2349131"/>
            <a:ext cx="4155853" cy="1448543"/>
          </a:xfrm>
          <a:prstGeom prst="rect">
            <a:avLst/>
          </a:prstGeom>
          <a:blipFill>
            <a:blip r:embed="rId3" cstate="print"/>
            <a:srcRect/>
            <a:stretch>
              <a:fillRect l="-6600" r="-1"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</p:spTree>
    <p:extLst>
      <p:ext uri="{BB962C8B-B14F-4D97-AF65-F5344CB8AC3E}">
        <p14:creationId xmlns:p14="http://schemas.microsoft.com/office/powerpoint/2010/main" val="28957248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BioConductor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- Open, Extensible Infrastructure </a:t>
            </a:r>
            <a:br>
              <a:rPr lang="en-US" dirty="0" smtClean="0"/>
            </a:br>
            <a:r>
              <a:rPr lang="en-US" dirty="0" smtClean="0"/>
              <a:t>- Packages are Interoperable &amp; Interchangeable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73210" y="5461084"/>
            <a:ext cx="10086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Ryan Brinkman</a:t>
            </a:r>
          </a:p>
        </p:txBody>
      </p:sp>
      <p:sp>
        <p:nvSpPr>
          <p:cNvPr id="7" name="object 3"/>
          <p:cNvSpPr/>
          <p:nvPr/>
        </p:nvSpPr>
        <p:spPr>
          <a:xfrm>
            <a:off x="3616901" y="0"/>
            <a:ext cx="5512397" cy="5715000"/>
          </a:xfrm>
          <a:prstGeom prst="rect">
            <a:avLst/>
          </a:prstGeom>
          <a:blipFill>
            <a:blip r:embed="rId3" cstate="print"/>
            <a:srcRect/>
            <a:stretch>
              <a:fillRect l="-1" r="-50792" b="-5774"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</p:spTree>
    <p:extLst>
      <p:ext uri="{BB962C8B-B14F-4D97-AF65-F5344CB8AC3E}">
        <p14:creationId xmlns:p14="http://schemas.microsoft.com/office/powerpoint/2010/main" val="72682028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License and Sources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This material is licensed under the</a:t>
            </a:r>
            <a:r>
              <a:rPr lang="en-US" b="1" dirty="0">
                <a:effectLst/>
              </a:rPr>
              <a:t> </a:t>
            </a:r>
            <a:r>
              <a:rPr lang="en-US" b="1" dirty="0">
                <a:effectLst/>
                <a:hlinkClick r:id="rId2"/>
              </a:rPr>
              <a:t>Creative Commons Attribution-ShareAlike </a:t>
            </a:r>
            <a:r>
              <a:rPr lang="en-US" b="1" dirty="0" smtClean="0">
                <a:effectLst/>
                <a:hlinkClick r:id="rId2"/>
              </a:rPr>
              <a:t>4.0 License</a:t>
            </a:r>
            <a:r>
              <a:rPr lang="en-US" b="1" dirty="0">
                <a:effectLst/>
              </a:rPr>
              <a:t>.</a:t>
            </a:r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Ryan Brinkman, PhD</a:t>
            </a:r>
          </a:p>
          <a:p>
            <a:r>
              <a:rPr lang="en-US" dirty="0" err="1" smtClean="0"/>
              <a:t>Bioinformatics.ca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93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Automated Analysis Methods to Use?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182535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29317773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Cytometry Standards and Analysis (</a:t>
            </a:r>
            <a:r>
              <a:rPr lang="en-US" dirty="0" err="1"/>
              <a:t>FlowCAP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75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FlowCAP (Critical Assessment of Automated Analysis Methods)</a:t>
            </a:r>
            <a:endParaRPr lang="en-US" dirty="0" smtClean="0"/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Community-based evaluation of flow bioinformatics tools</a:t>
            </a:r>
          </a:p>
          <a:p>
            <a:endParaRPr lang="en-US" dirty="0" smtClean="0"/>
          </a:p>
          <a:p>
            <a:r>
              <a:rPr lang="en-US" dirty="0" err="1" smtClean="0"/>
              <a:t>FlowCAP</a:t>
            </a:r>
            <a:r>
              <a:rPr lang="en-US" dirty="0" smtClean="0"/>
              <a:t>-I (2010): Matching manual gating (1st gen tools)</a:t>
            </a:r>
          </a:p>
          <a:p>
            <a:r>
              <a:rPr lang="en-US" dirty="0" err="1" smtClean="0"/>
              <a:t>FlowCAP</a:t>
            </a:r>
            <a:r>
              <a:rPr lang="en-US" dirty="0" smtClean="0"/>
              <a:t>-II (2011): (Too simple) sample classification</a:t>
            </a:r>
          </a:p>
          <a:p>
            <a:r>
              <a:rPr lang="en-US" dirty="0" err="1" smtClean="0"/>
              <a:t>FlowCAP</a:t>
            </a:r>
            <a:r>
              <a:rPr lang="en-US" dirty="0" smtClean="0"/>
              <a:t>-III (2012): 2nd generation automated gating tools</a:t>
            </a:r>
          </a:p>
          <a:p>
            <a:r>
              <a:rPr lang="en-US" dirty="0" err="1" smtClean="0"/>
              <a:t>FlowCAP</a:t>
            </a:r>
            <a:r>
              <a:rPr lang="en-US" dirty="0" smtClean="0"/>
              <a:t>-IV (2014): (Hard) Biomarker discovery</a:t>
            </a:r>
          </a:p>
          <a:p>
            <a:endParaRPr lang="en-US" dirty="0" smtClean="0">
              <a:hlinkClick r:id="rId3"/>
            </a:endParaRPr>
          </a:p>
          <a:p>
            <a:r>
              <a:rPr lang="en-US" dirty="0" smtClean="0">
                <a:hlinkClick r:id="rId3"/>
              </a:rPr>
              <a:t>http://flowcap.flowsite.org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182535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139214729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FlowCAP-I: Unsupervised gating (discovery) = humans’</a:t>
            </a:r>
            <a:endParaRPr lang="en-US" dirty="0" smtClean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Individual performance can vary on specific cell populations (might not matter)</a:t>
            </a:r>
          </a:p>
          <a:p>
            <a:pPr lvl="1"/>
            <a:r>
              <a:rPr lang="en-US" dirty="0" smtClean="0"/>
              <a:t>*</a:t>
            </a:r>
            <a:r>
              <a:rPr lang="en-US" dirty="0" err="1" smtClean="0"/>
              <a:t>Aghaeepour</a:t>
            </a:r>
            <a:r>
              <a:rPr lang="en-US" dirty="0" smtClean="0"/>
              <a:t> et al., Nature Methods  (2013)</a:t>
            </a:r>
          </a:p>
          <a:p>
            <a:pPr lvl="1"/>
            <a:r>
              <a:rPr lang="en-US" dirty="0" smtClean="0">
                <a:hlinkClick r:id="rId3"/>
              </a:rPr>
              <a:t>http://flowcap.flowsite.org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15 diﬀerent tools on 5 datasets</a:t>
            </a:r>
          </a:p>
          <a:p>
            <a:endParaRPr lang="en-US" dirty="0"/>
          </a:p>
        </p:txBody>
      </p:sp>
      <p:sp>
        <p:nvSpPr>
          <p:cNvPr id="28" name="object 3"/>
          <p:cNvSpPr>
            <a:spLocks noGrp="1"/>
          </p:cNvSpPr>
          <p:nvPr>
            <p:ph sz="half" idx="2"/>
          </p:nvPr>
        </p:nvSpPr>
        <p:spPr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rm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182535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  <p:sp>
        <p:nvSpPr>
          <p:cNvPr id="5" name="object 5"/>
          <p:cNvSpPr/>
          <p:nvPr/>
        </p:nvSpPr>
        <p:spPr>
          <a:xfrm>
            <a:off x="822960" y="4456529"/>
            <a:ext cx="6313481" cy="7078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</p:spTree>
    <p:extLst>
      <p:ext uri="{BB962C8B-B14F-4D97-AF65-F5344CB8AC3E}">
        <p14:creationId xmlns:p14="http://schemas.microsoft.com/office/powerpoint/2010/main" val="139207392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is No Single Best Gating Solution (2010)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02702" y="5452333"/>
            <a:ext cx="10086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Ryan Brinkman</a:t>
            </a:r>
          </a:p>
        </p:txBody>
      </p:sp>
      <p:sp>
        <p:nvSpPr>
          <p:cNvPr id="12" name="object 3"/>
          <p:cNvSpPr>
            <a:spLocks/>
          </p:cNvSpPr>
          <p:nvPr/>
        </p:nvSpPr>
        <p:spPr>
          <a:xfrm>
            <a:off x="3201919" y="125126"/>
            <a:ext cx="5821983" cy="54523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</p:spTree>
    <p:extLst>
      <p:ext uri="{BB962C8B-B14F-4D97-AF65-F5344CB8AC3E}">
        <p14:creationId xmlns:p14="http://schemas.microsoft.com/office/powerpoint/2010/main" val="132914102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FlowCAP</a:t>
            </a:r>
            <a:r>
              <a:rPr lang="en-US" dirty="0" smtClean="0"/>
              <a:t>-II: </a:t>
            </a:r>
            <a:br>
              <a:rPr lang="en-US" dirty="0" smtClean="0"/>
            </a:br>
            <a:r>
              <a:rPr lang="en-US" dirty="0" smtClean="0"/>
              <a:t>Tools for Clinical Classification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mtClean="0"/>
              <a:t>Several algorithms performed perfectly</a:t>
            </a:r>
          </a:p>
          <a:p>
            <a:endParaRPr lang="en-US" smtClean="0"/>
          </a:p>
          <a:p>
            <a:r>
              <a:rPr lang="en-US" smtClean="0"/>
              <a:t>There were misclassifications</a:t>
            </a:r>
            <a:endParaRPr lang="en-US" dirty="0"/>
          </a:p>
        </p:txBody>
      </p:sp>
      <p:graphicFrame>
        <p:nvGraphicFramePr>
          <p:cNvPr id="22" name="Content Placeholder 1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39814344"/>
              </p:ext>
            </p:extLst>
          </p:nvPr>
        </p:nvGraphicFramePr>
        <p:xfrm>
          <a:off x="4664075" y="1538288"/>
          <a:ext cx="3702053" cy="1524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33707"/>
                <a:gridCol w="1017319"/>
                <a:gridCol w="1001173"/>
                <a:gridCol w="849854"/>
              </a:tblGrid>
              <a:tr h="278130">
                <a:tc>
                  <a:txBody>
                    <a:bodyPr/>
                    <a:lstStyle/>
                    <a:p>
                      <a:pPr algn="r"/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565" algn="r">
                        <a:lnSpc>
                          <a:spcPct val="100000"/>
                        </a:lnSpc>
                      </a:pPr>
                      <a:r>
                        <a:rPr sz="1200" dirty="0"/>
                        <a:t>Sensitivi</a:t>
                      </a:r>
                      <a:r>
                        <a:rPr sz="1200" spc="-30" dirty="0"/>
                        <a:t>t</a:t>
                      </a:r>
                      <a:r>
                        <a:rPr sz="1200" dirty="0"/>
                        <a:t>y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565" algn="r">
                        <a:lnSpc>
                          <a:spcPct val="100000"/>
                        </a:lnSpc>
                      </a:pPr>
                      <a:r>
                        <a:rPr sz="1200" dirty="0"/>
                        <a:t>S</a:t>
                      </a:r>
                      <a:r>
                        <a:rPr sz="1200" spc="25" dirty="0"/>
                        <a:t>p</a:t>
                      </a:r>
                      <a:r>
                        <a:rPr sz="1200" dirty="0"/>
                        <a:t>ecifici</a:t>
                      </a:r>
                      <a:r>
                        <a:rPr sz="1200" spc="-25" dirty="0"/>
                        <a:t>t</a:t>
                      </a:r>
                      <a:r>
                        <a:rPr sz="1200" dirty="0"/>
                        <a:t>y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565" algn="r">
                        <a:lnSpc>
                          <a:spcPct val="100000"/>
                        </a:lnSpc>
                      </a:pPr>
                      <a:r>
                        <a:rPr sz="1200" spc="-25" dirty="0"/>
                        <a:t>A</a:t>
                      </a:r>
                      <a:r>
                        <a:rPr sz="1200" dirty="0"/>
                        <a:t>ccuracy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</a:tr>
              <a:tr h="411480">
                <a:tc>
                  <a:txBody>
                    <a:bodyPr/>
                    <a:lstStyle/>
                    <a:p>
                      <a:pPr marL="75565" algn="r">
                        <a:lnSpc>
                          <a:spcPct val="100000"/>
                        </a:lnSpc>
                      </a:pPr>
                      <a:r>
                        <a:rPr sz="1200" dirty="0"/>
                        <a:t>fl</a:t>
                      </a:r>
                      <a:r>
                        <a:rPr sz="1200" spc="-25" dirty="0"/>
                        <a:t>o</a:t>
                      </a:r>
                      <a:r>
                        <a:rPr sz="1200" dirty="0"/>
                        <a:t>w</a:t>
                      </a:r>
                      <a:r>
                        <a:rPr sz="1200" spc="-80" dirty="0"/>
                        <a:t>T</a:t>
                      </a:r>
                      <a:r>
                        <a:rPr sz="1200" dirty="0"/>
                        <a:t>y</a:t>
                      </a:r>
                      <a:r>
                        <a:rPr sz="1200" spc="25" dirty="0"/>
                        <a:t>p</a:t>
                      </a:r>
                      <a:r>
                        <a:rPr sz="1200" dirty="0"/>
                        <a:t>e-</a:t>
                      </a:r>
                      <a:r>
                        <a:rPr sz="1200" spc="-25" dirty="0"/>
                        <a:t>F</a:t>
                      </a:r>
                      <a:r>
                        <a:rPr sz="1200" dirty="0"/>
                        <a:t>eaLect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2585" algn="r">
                        <a:lnSpc>
                          <a:spcPct val="100000"/>
                        </a:lnSpc>
                      </a:pPr>
                      <a:r>
                        <a:rPr sz="1200" dirty="0"/>
                        <a:t>1.00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3855" algn="r">
                        <a:lnSpc>
                          <a:spcPct val="100000"/>
                        </a:lnSpc>
                      </a:pPr>
                      <a:r>
                        <a:rPr sz="1200" dirty="0"/>
                        <a:t>1.00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9245" algn="r">
                        <a:lnSpc>
                          <a:spcPct val="100000"/>
                        </a:lnSpc>
                      </a:pPr>
                      <a:r>
                        <a:rPr sz="1200" dirty="0"/>
                        <a:t>1.00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</a:tr>
              <a:tr h="278130">
                <a:tc>
                  <a:txBody>
                    <a:bodyPr/>
                    <a:lstStyle/>
                    <a:p>
                      <a:pPr marL="15875" indent="0" algn="r">
                        <a:lnSpc>
                          <a:spcPct val="100000"/>
                        </a:lnSpc>
                        <a:tabLst/>
                      </a:pPr>
                      <a:r>
                        <a:rPr sz="1200" dirty="0" smtClean="0"/>
                        <a:t>fl</a:t>
                      </a:r>
                      <a:r>
                        <a:rPr sz="1200" spc="-30" dirty="0" smtClean="0"/>
                        <a:t>o</a:t>
                      </a:r>
                      <a:r>
                        <a:rPr sz="1200" dirty="0" smtClean="0"/>
                        <a:t>w</a:t>
                      </a:r>
                      <a:r>
                        <a:rPr sz="1200" spc="-25" dirty="0" smtClean="0"/>
                        <a:t>P</a:t>
                      </a:r>
                      <a:r>
                        <a:rPr sz="1200" dirty="0" smtClean="0"/>
                        <a:t>eaks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2585" algn="r">
                        <a:lnSpc>
                          <a:spcPct val="100000"/>
                        </a:lnSpc>
                      </a:pPr>
                      <a:r>
                        <a:rPr sz="1200" dirty="0"/>
                        <a:t>1.00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3855" algn="r">
                        <a:lnSpc>
                          <a:spcPct val="100000"/>
                        </a:lnSpc>
                      </a:pPr>
                      <a:r>
                        <a:rPr sz="1200" dirty="0"/>
                        <a:t>1.00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9245" algn="r">
                        <a:lnSpc>
                          <a:spcPct val="100000"/>
                        </a:lnSpc>
                      </a:pPr>
                      <a:r>
                        <a:rPr sz="1200" dirty="0"/>
                        <a:t>1.00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</a:tr>
              <a:tr h="278130">
                <a:tc>
                  <a:txBody>
                    <a:bodyPr/>
                    <a:lstStyle/>
                    <a:p>
                      <a:pPr marL="15875" indent="0" algn="r">
                        <a:lnSpc>
                          <a:spcPct val="100000"/>
                        </a:lnSpc>
                        <a:tabLst/>
                      </a:pPr>
                      <a:r>
                        <a:rPr sz="1200" dirty="0" smtClean="0"/>
                        <a:t>S</a:t>
                      </a:r>
                      <a:r>
                        <a:rPr sz="1200" spc="-80" dirty="0" smtClean="0"/>
                        <a:t>P</a:t>
                      </a:r>
                      <a:r>
                        <a:rPr sz="1200" dirty="0" smtClean="0"/>
                        <a:t>ADE</a:t>
                      </a:r>
                      <a:endParaRPr lang="en-US" sz="1200" dirty="0" smtClean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3855" marR="67945" algn="r" defTabSz="685800" rtl="0" eaLnBrk="1" latinLnBrk="0" hangingPunct="1">
                        <a:lnSpc>
                          <a:spcPct val="100000"/>
                        </a:lnSpc>
                      </a:pPr>
                      <a:r>
                        <a:rPr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3855" marR="67945" algn="r" defTabSz="685800" rtl="0" eaLnBrk="1" latinLnBrk="0" hangingPunct="1">
                        <a:lnSpc>
                          <a:spcPct val="100000"/>
                        </a:lnSpc>
                      </a:pPr>
                      <a:r>
                        <a:rPr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3855" marR="67945" algn="r" defTabSz="685800" rtl="0" eaLnBrk="1" latinLnBrk="0" hangingPunct="1">
                        <a:lnSpc>
                          <a:spcPct val="100000"/>
                        </a:lnSpc>
                      </a:pPr>
                      <a:r>
                        <a:rPr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/>
                </a:tc>
              </a:tr>
              <a:tr h="278130">
                <a:tc>
                  <a:txBody>
                    <a:bodyPr/>
                    <a:lstStyle/>
                    <a:p>
                      <a:pPr marL="15875" indent="0" algn="r">
                        <a:lnSpc>
                          <a:spcPct val="100000"/>
                        </a:lnSpc>
                        <a:tabLst/>
                      </a:pPr>
                      <a:r>
                        <a:rPr lang="is-IS" sz="1200" dirty="0" smtClean="0"/>
                        <a:t>…</a:t>
                      </a:r>
                      <a:endParaRPr lang="en-US" sz="1200" dirty="0" smtClean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ct val="100000"/>
                        </a:lnSpc>
                      </a:pPr>
                      <a:r>
                        <a:rPr lang="is-IS" sz="1200" dirty="0" smtClean="0"/>
                        <a:t>…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ct val="100000"/>
                        </a:lnSpc>
                      </a:pPr>
                      <a:r>
                        <a:rPr lang="is-IS" sz="1200" dirty="0" smtClean="0"/>
                        <a:t>…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ct val="100000"/>
                        </a:lnSpc>
                      </a:pPr>
                      <a:r>
                        <a:rPr lang="is-IS" sz="1200" dirty="0" smtClean="0"/>
                        <a:t>…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173245" y="5015536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128311519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FlowCAP-III: Reducing Variability in Translational Immunology</a:t>
            </a:r>
            <a:endParaRPr lang="en-US" dirty="0" smtClean="0"/>
          </a:p>
        </p:txBody>
      </p:sp>
      <p:sp>
        <p:nvSpPr>
          <p:cNvPr id="10" name="object 3"/>
          <p:cNvSpPr>
            <a:spLocks noGrp="1"/>
          </p:cNvSpPr>
          <p:nvPr>
            <p:ph idx="1"/>
          </p:nvPr>
        </p:nvSpPr>
        <p:spPr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287508" y="5452333"/>
            <a:ext cx="3678782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6"/>
            <a:r>
              <a:rPr sz="1200" spc="-104" dirty="0">
                <a:solidFill>
                  <a:schemeClr val="bg1"/>
                </a:solidFill>
                <a:cs typeface="American Typewriter"/>
              </a:rPr>
              <a:t>Maec</a:t>
            </a:r>
            <a:r>
              <a:rPr sz="1200" spc="-149" dirty="0">
                <a:solidFill>
                  <a:schemeClr val="bg1"/>
                </a:solidFill>
                <a:cs typeface="American Typewriter"/>
              </a:rPr>
              <a:t>k</a:t>
            </a:r>
            <a:r>
              <a:rPr sz="1200" spc="-156" dirty="0">
                <a:solidFill>
                  <a:schemeClr val="bg1"/>
                </a:solidFill>
                <a:cs typeface="American Typewriter"/>
              </a:rPr>
              <a:t>er</a:t>
            </a:r>
            <a:r>
              <a:rPr sz="1200" spc="119" dirty="0">
                <a:solidFill>
                  <a:schemeClr val="bg1"/>
                </a:solidFill>
                <a:cs typeface="American Typewriter"/>
              </a:rPr>
              <a:t> </a:t>
            </a:r>
            <a:r>
              <a:rPr sz="1200" spc="-82" dirty="0">
                <a:solidFill>
                  <a:schemeClr val="bg1"/>
                </a:solidFill>
                <a:cs typeface="American Typewriter"/>
              </a:rPr>
              <a:t>et</a:t>
            </a:r>
            <a:r>
              <a:rPr sz="1200" spc="119" dirty="0">
                <a:solidFill>
                  <a:schemeClr val="bg1"/>
                </a:solidFill>
                <a:cs typeface="American Typewriter"/>
              </a:rPr>
              <a:t> </a:t>
            </a:r>
            <a:r>
              <a:rPr sz="1200" spc="-67" dirty="0">
                <a:solidFill>
                  <a:schemeClr val="bg1"/>
                </a:solidFill>
                <a:cs typeface="American Typewriter"/>
              </a:rPr>
              <a:t>al.</a:t>
            </a:r>
            <a:r>
              <a:rPr sz="1200" dirty="0">
                <a:solidFill>
                  <a:schemeClr val="bg1"/>
                </a:solidFill>
                <a:cs typeface="American Typewriter"/>
              </a:rPr>
              <a:t> </a:t>
            </a:r>
            <a:r>
              <a:rPr sz="1200" spc="-59" dirty="0">
                <a:solidFill>
                  <a:schemeClr val="bg1"/>
                </a:solidFill>
                <a:cs typeface="American Typewriter"/>
              </a:rPr>
              <a:t> </a:t>
            </a:r>
            <a:r>
              <a:rPr sz="1200" i="1" spc="23" dirty="0">
                <a:solidFill>
                  <a:schemeClr val="bg1"/>
                </a:solidFill>
                <a:cs typeface="Times New Roman"/>
              </a:rPr>
              <a:t>Nature</a:t>
            </a:r>
            <a:r>
              <a:rPr sz="1200" i="1" spc="119" dirty="0">
                <a:solidFill>
                  <a:schemeClr val="bg1"/>
                </a:solidFill>
                <a:cs typeface="Times New Roman"/>
              </a:rPr>
              <a:t> </a:t>
            </a:r>
            <a:r>
              <a:rPr sz="1200" i="1" spc="15" dirty="0">
                <a:solidFill>
                  <a:schemeClr val="bg1"/>
                </a:solidFill>
                <a:cs typeface="Times New Roman"/>
              </a:rPr>
              <a:t>Reviews</a:t>
            </a:r>
            <a:r>
              <a:rPr sz="1200" i="1" spc="119" dirty="0">
                <a:solidFill>
                  <a:schemeClr val="bg1"/>
                </a:solidFill>
                <a:cs typeface="Times New Roman"/>
              </a:rPr>
              <a:t> </a:t>
            </a:r>
            <a:r>
              <a:rPr sz="1200" i="1" spc="23" dirty="0">
                <a:solidFill>
                  <a:schemeClr val="bg1"/>
                </a:solidFill>
                <a:cs typeface="Times New Roman"/>
              </a:rPr>
              <a:t>Immunolog</a:t>
            </a:r>
            <a:r>
              <a:rPr sz="1200" i="1" spc="15" dirty="0">
                <a:solidFill>
                  <a:schemeClr val="bg1"/>
                </a:solidFill>
                <a:cs typeface="Times New Roman"/>
              </a:rPr>
              <a:t>y</a:t>
            </a:r>
            <a:r>
              <a:rPr sz="1200" spc="8" dirty="0">
                <a:solidFill>
                  <a:schemeClr val="bg1"/>
                </a:solidFill>
                <a:cs typeface="American Typewriter"/>
              </a:rPr>
              <a:t>,</a:t>
            </a:r>
            <a:r>
              <a:rPr sz="1200" spc="119" dirty="0">
                <a:solidFill>
                  <a:schemeClr val="bg1"/>
                </a:solidFill>
                <a:cs typeface="American Typewriter"/>
              </a:rPr>
              <a:t> </a:t>
            </a:r>
            <a:r>
              <a:rPr sz="1200" spc="-170" dirty="0">
                <a:solidFill>
                  <a:schemeClr val="bg1"/>
                </a:solidFill>
                <a:cs typeface="American Typewriter"/>
              </a:rPr>
              <a:t>2012</a:t>
            </a:r>
            <a:endParaRPr sz="1200" dirty="0">
              <a:solidFill>
                <a:schemeClr val="bg1"/>
              </a:solidFill>
              <a:cs typeface="American Typewri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12762" y="5383083"/>
            <a:ext cx="10086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Ryan Brinkman</a:t>
            </a:r>
          </a:p>
        </p:txBody>
      </p:sp>
      <p:sp>
        <p:nvSpPr>
          <p:cNvPr id="7" name="Rectangle 6"/>
          <p:cNvSpPr/>
          <p:nvPr/>
        </p:nvSpPr>
        <p:spPr>
          <a:xfrm>
            <a:off x="3111390" y="4651331"/>
            <a:ext cx="2966940" cy="416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3" dirty="0"/>
              <a:t>Sample prep (BD </a:t>
            </a:r>
            <a:r>
              <a:rPr lang="en-US" sz="1053" dirty="0" err="1"/>
              <a:t>lyoplates</a:t>
            </a:r>
            <a:r>
              <a:rPr lang="en-US" sz="1053" dirty="0"/>
              <a:t>), Instrumentation, </a:t>
            </a:r>
            <a:endParaRPr lang="en-US" sz="1053" dirty="0" smtClean="0"/>
          </a:p>
          <a:p>
            <a:pPr algn="ctr"/>
            <a:r>
              <a:rPr lang="en-US" sz="1053" dirty="0" smtClean="0"/>
              <a:t>Acquisition</a:t>
            </a:r>
            <a:r>
              <a:rPr lang="en-US" sz="1053" dirty="0"/>
              <a:t>, Automated Analysis</a:t>
            </a:r>
          </a:p>
        </p:txBody>
      </p:sp>
    </p:spTree>
    <p:extLst>
      <p:ext uri="{BB962C8B-B14F-4D97-AF65-F5344CB8AC3E}">
        <p14:creationId xmlns:p14="http://schemas.microsoft.com/office/powerpoint/2010/main" val="63207505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FlowCAP</a:t>
            </a:r>
            <a:r>
              <a:rPr lang="en-US" dirty="0" smtClean="0"/>
              <a:t>-III: </a:t>
            </a:r>
            <a:br>
              <a:rPr lang="en-US" dirty="0" smtClean="0"/>
            </a:br>
            <a:r>
              <a:rPr lang="en-US" dirty="0" smtClean="0"/>
              <a:t>Supervised Analysis for “Diagnostics”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automated tools can match human </a:t>
            </a:r>
            <a:r>
              <a:rPr lang="en-US" dirty="0" smtClean="0"/>
              <a:t>gating</a:t>
            </a:r>
          </a:p>
          <a:p>
            <a:r>
              <a:rPr lang="en-US" dirty="0" smtClean="0"/>
              <a:t>9 clinical sites, 4 replicates of cryopreserved cells per site.</a:t>
            </a:r>
          </a:p>
          <a:p>
            <a:r>
              <a:rPr lang="en-US" dirty="0" smtClean="0"/>
              <a:t>Centralized gating of data based on a consensus best approach.</a:t>
            </a:r>
          </a:p>
          <a:p>
            <a:r>
              <a:rPr lang="en-US" dirty="0" smtClean="0"/>
              <a:t>Automated algorithms vs. centralized gating.</a:t>
            </a:r>
          </a:p>
          <a:p>
            <a:endParaRPr lang="en-US" dirty="0"/>
          </a:p>
        </p:txBody>
      </p:sp>
      <p:sp>
        <p:nvSpPr>
          <p:cNvPr id="4" name="object 4"/>
          <p:cNvSpPr/>
          <p:nvPr/>
        </p:nvSpPr>
        <p:spPr>
          <a:xfrm>
            <a:off x="269929" y="2935168"/>
            <a:ext cx="4136913" cy="27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5" name="object 5"/>
          <p:cNvSpPr/>
          <p:nvPr/>
        </p:nvSpPr>
        <p:spPr>
          <a:xfrm>
            <a:off x="4555702" y="2876925"/>
            <a:ext cx="4347814" cy="28380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6" name="TextBox 5"/>
          <p:cNvSpPr txBox="1"/>
          <p:nvPr/>
        </p:nvSpPr>
        <p:spPr>
          <a:xfrm>
            <a:off x="7812762" y="253269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201486735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Gating Transitionals From Lymphocytes</a:t>
            </a:r>
            <a:endParaRPr lang="en-US" dirty="0" smtClean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Manual:  </a:t>
            </a:r>
            <a:r>
              <a:rPr lang="en-US" dirty="0" smtClean="0"/>
              <a:t>9.38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Manual:  9.38 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Auto:  </a:t>
            </a:r>
            <a:r>
              <a:rPr lang="en-US" dirty="0" smtClean="0"/>
              <a:t>10.56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988537" y="5015538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  <p:sp>
        <p:nvSpPr>
          <p:cNvPr id="12" name="object 3"/>
          <p:cNvSpPr/>
          <p:nvPr/>
        </p:nvSpPr>
        <p:spPr>
          <a:xfrm>
            <a:off x="629841" y="2164556"/>
            <a:ext cx="3061459" cy="27634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21" name="object 4"/>
          <p:cNvSpPr/>
          <p:nvPr/>
        </p:nvSpPr>
        <p:spPr>
          <a:xfrm>
            <a:off x="4629150" y="2164556"/>
            <a:ext cx="2865791" cy="2763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</p:spTree>
    <p:extLst>
      <p:ext uri="{BB962C8B-B14F-4D97-AF65-F5344CB8AC3E}">
        <p14:creationId xmlns:p14="http://schemas.microsoft.com/office/powerpoint/2010/main" val="38440242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FlowCAP</a:t>
            </a:r>
            <a:r>
              <a:rPr lang="en-US" dirty="0" smtClean="0"/>
              <a:t>-III Conclusion: </a:t>
            </a:r>
            <a:br>
              <a:rPr lang="en-US" dirty="0" smtClean="0"/>
            </a:br>
            <a:r>
              <a:rPr lang="en-US" dirty="0" smtClean="0"/>
              <a:t>Stop Manually Gating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Supervised gating can match manual analysis when it is data-driven</a:t>
            </a:r>
          </a:p>
          <a:p>
            <a:endParaRPr lang="en-US" smtClean="0"/>
          </a:p>
          <a:p>
            <a:r>
              <a:rPr lang="en-US" smtClean="0"/>
              <a:t>Automated gating is unbiased relative to manual gating</a:t>
            </a:r>
          </a:p>
          <a:p>
            <a:r>
              <a:rPr lang="en-US" smtClean="0"/>
              <a:t>Variability is as low or lower than manual gating</a:t>
            </a:r>
          </a:p>
          <a:p>
            <a:r>
              <a:rPr lang="en-US" smtClean="0"/>
              <a:t>Even when biased, the bias is associated with populations that have low cell counts and CV is lower than manual gating</a:t>
            </a:r>
          </a:p>
          <a:p>
            <a:r>
              <a:rPr lang="en-US" smtClean="0"/>
              <a:t>Not following SOPs can result in large variability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4386939" y="4905293"/>
            <a:ext cx="3714645" cy="228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6"/>
            <a:r>
              <a:rPr sz="1487" spc="-156" dirty="0">
                <a:latin typeface="Calibri" charset="0"/>
                <a:ea typeface="Calibri" charset="0"/>
                <a:cs typeface="Calibri" charset="0"/>
              </a:rPr>
              <a:t>*Finak</a:t>
            </a:r>
            <a:r>
              <a:rPr sz="1487" spc="119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487" i="1" spc="52" dirty="0">
                <a:latin typeface="Calibri" charset="0"/>
                <a:ea typeface="Calibri" charset="0"/>
                <a:cs typeface="Calibri" charset="0"/>
              </a:rPr>
              <a:t>et</a:t>
            </a:r>
            <a:r>
              <a:rPr sz="1487" i="1" spc="119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487" i="1" spc="-8" dirty="0">
                <a:latin typeface="Calibri" charset="0"/>
                <a:ea typeface="Calibri" charset="0"/>
                <a:cs typeface="Calibri" charset="0"/>
              </a:rPr>
              <a:t>al.,</a:t>
            </a:r>
            <a:r>
              <a:rPr sz="1487" i="1" spc="119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487" i="1" spc="8" dirty="0">
                <a:latin typeface="Calibri" charset="0"/>
                <a:ea typeface="Calibri" charset="0"/>
                <a:cs typeface="Calibri" charset="0"/>
              </a:rPr>
              <a:t>Nature</a:t>
            </a:r>
            <a:r>
              <a:rPr sz="1487" i="1" spc="119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487" i="1" dirty="0">
                <a:latin typeface="Calibri" charset="0"/>
                <a:ea typeface="Calibri" charset="0"/>
                <a:cs typeface="Calibri" charset="0"/>
              </a:rPr>
              <a:t>Scientific</a:t>
            </a:r>
            <a:r>
              <a:rPr sz="1487" i="1" spc="119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487" i="1" spc="15" dirty="0">
                <a:latin typeface="Calibri" charset="0"/>
                <a:ea typeface="Calibri" charset="0"/>
                <a:cs typeface="Calibri" charset="0"/>
              </a:rPr>
              <a:t>Re</a:t>
            </a:r>
            <a:r>
              <a:rPr sz="1487" i="1" spc="52" dirty="0">
                <a:latin typeface="Calibri" charset="0"/>
                <a:ea typeface="Calibri" charset="0"/>
                <a:cs typeface="Calibri" charset="0"/>
              </a:rPr>
              <a:t>p</a:t>
            </a:r>
            <a:r>
              <a:rPr sz="1487" i="1" spc="-44" dirty="0">
                <a:latin typeface="Calibri" charset="0"/>
                <a:ea typeface="Calibri" charset="0"/>
                <a:cs typeface="Calibri" charset="0"/>
              </a:rPr>
              <a:t>o</a:t>
            </a:r>
            <a:r>
              <a:rPr sz="1487" i="1" spc="8" dirty="0">
                <a:latin typeface="Calibri" charset="0"/>
                <a:ea typeface="Calibri" charset="0"/>
                <a:cs typeface="Calibri" charset="0"/>
              </a:rPr>
              <a:t>rts</a:t>
            </a:r>
            <a:r>
              <a:rPr sz="1487" i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487" i="1" spc="-14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487" spc="-186" dirty="0">
                <a:latin typeface="Calibri" charset="0"/>
                <a:ea typeface="Calibri" charset="0"/>
                <a:cs typeface="Calibri" charset="0"/>
              </a:rPr>
              <a:t>(2016)</a:t>
            </a:r>
            <a:endParaRPr sz="1487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40119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130960330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 motivation!</a:t>
            </a:r>
          </a:p>
          <a:p>
            <a:r>
              <a:rPr lang="en-US" dirty="0" smtClean="0"/>
              <a:t>Flow </a:t>
            </a:r>
            <a:r>
              <a:rPr lang="en-US" dirty="0" smtClean="0"/>
              <a:t>Cytometry Review</a:t>
            </a:r>
          </a:p>
          <a:p>
            <a:r>
              <a:rPr lang="en-US" dirty="0" smtClean="0"/>
              <a:t>The State of Automated Flow Cytometry Analysis</a:t>
            </a:r>
          </a:p>
          <a:p>
            <a:pPr lvl="1"/>
            <a:r>
              <a:rPr lang="en-US" dirty="0" smtClean="0"/>
              <a:t>Flow Cytometry Standards and Analysis (</a:t>
            </a:r>
            <a:r>
              <a:rPr lang="en-US" dirty="0" err="1" smtClean="0"/>
              <a:t>FlowCAP</a:t>
            </a:r>
            <a:r>
              <a:rPr lang="en-US" dirty="0" smtClean="0"/>
              <a:t>)</a:t>
            </a:r>
          </a:p>
          <a:p>
            <a:r>
              <a:rPr lang="en-US" dirty="0" smtClean="0"/>
              <a:t>Automated Flow Cytometry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78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FlowCAP</a:t>
            </a:r>
            <a:r>
              <a:rPr lang="en-US" dirty="0" smtClean="0"/>
              <a:t>-IV: </a:t>
            </a:r>
            <a:br>
              <a:rPr lang="en-US" dirty="0" smtClean="0"/>
            </a:br>
            <a:r>
              <a:rPr lang="en-US" dirty="0" smtClean="0"/>
              <a:t>Unsupervised Clustering and Classification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Biomarker </a:t>
            </a:r>
            <a:r>
              <a:rPr lang="en-US" dirty="0" smtClean="0"/>
              <a:t>discovery</a:t>
            </a:r>
          </a:p>
          <a:p>
            <a:endParaRPr lang="en-US" dirty="0" smtClean="0"/>
          </a:p>
          <a:p>
            <a:r>
              <a:rPr lang="en-US" dirty="0" smtClean="0"/>
              <a:t>388 patients (split training and test)</a:t>
            </a:r>
          </a:p>
          <a:p>
            <a:r>
              <a:rPr lang="en-US" dirty="0" smtClean="0"/>
              <a:t>14 parameter data</a:t>
            </a:r>
          </a:p>
          <a:p>
            <a:r>
              <a:rPr lang="en-US" dirty="0" smtClean="0"/>
              <a:t>Predict survival time (onset of HIV) &amp; identify biomarkers</a:t>
            </a:r>
          </a:p>
          <a:p>
            <a:r>
              <a:rPr lang="en-US" dirty="0" smtClean="0"/>
              <a:t>Thorough manual analysis (NIH/VRC) had failed to identify any biomarker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5907843" y="4905293"/>
            <a:ext cx="3236158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6"/>
            <a:r>
              <a:rPr sz="1400" spc="-149" dirty="0">
                <a:cs typeface="American Typewriter"/>
              </a:rPr>
              <a:t>*Aghaee</a:t>
            </a:r>
            <a:r>
              <a:rPr sz="1400" spc="-112" dirty="0">
                <a:cs typeface="American Typewriter"/>
              </a:rPr>
              <a:t>p</a:t>
            </a:r>
            <a:r>
              <a:rPr sz="1400" spc="-156" dirty="0">
                <a:cs typeface="American Typewriter"/>
              </a:rPr>
              <a:t>our</a:t>
            </a:r>
            <a:r>
              <a:rPr sz="1400" spc="119" dirty="0">
                <a:cs typeface="American Typewriter"/>
              </a:rPr>
              <a:t> </a:t>
            </a:r>
            <a:r>
              <a:rPr sz="1400" i="1" spc="52" dirty="0">
                <a:cs typeface="Times New Roman"/>
              </a:rPr>
              <a:t>et</a:t>
            </a:r>
            <a:r>
              <a:rPr sz="1400" i="1" spc="119" dirty="0">
                <a:cs typeface="Times New Roman"/>
              </a:rPr>
              <a:t> </a:t>
            </a:r>
            <a:r>
              <a:rPr sz="1400" i="1" spc="-8" dirty="0">
                <a:cs typeface="Times New Roman"/>
              </a:rPr>
              <a:t>al.,</a:t>
            </a:r>
            <a:r>
              <a:rPr sz="1400" i="1" spc="119" dirty="0">
                <a:cs typeface="Times New Roman"/>
              </a:rPr>
              <a:t> </a:t>
            </a:r>
            <a:r>
              <a:rPr sz="1400" i="1" spc="23" dirty="0">
                <a:cs typeface="Times New Roman"/>
              </a:rPr>
              <a:t>Cytometry</a:t>
            </a:r>
            <a:r>
              <a:rPr sz="1400" i="1" spc="119" dirty="0">
                <a:cs typeface="Times New Roman"/>
              </a:rPr>
              <a:t> </a:t>
            </a:r>
            <a:r>
              <a:rPr sz="1400" i="1" spc="67" dirty="0">
                <a:cs typeface="Times New Roman"/>
              </a:rPr>
              <a:t>A</a:t>
            </a:r>
            <a:r>
              <a:rPr sz="1400" i="1" spc="119" dirty="0">
                <a:cs typeface="Times New Roman"/>
              </a:rPr>
              <a:t> </a:t>
            </a:r>
            <a:r>
              <a:rPr sz="1400" spc="-186" dirty="0">
                <a:cs typeface="American Typewriter"/>
              </a:rPr>
              <a:t>(2016)</a:t>
            </a:r>
            <a:endParaRPr sz="1400" dirty="0">
              <a:cs typeface="American Typewri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82535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102927535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FlowCAP</a:t>
            </a:r>
            <a:r>
              <a:rPr lang="en-US" dirty="0" smtClean="0"/>
              <a:t>-IV: </a:t>
            </a:r>
            <a:br>
              <a:rPr lang="en-US" dirty="0" smtClean="0"/>
            </a:br>
            <a:r>
              <a:rPr lang="en-US" dirty="0" smtClean="0"/>
              <a:t>Unsupervised Clustering and Classification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Two similar methods </a:t>
            </a:r>
            <a:r>
              <a:rPr lang="en-US" dirty="0" smtClean="0"/>
              <a:t>had </a:t>
            </a:r>
            <a:r>
              <a:rPr lang="en-US" dirty="0"/>
              <a:t>significant results on test </a:t>
            </a:r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- </a:t>
            </a:r>
            <a:r>
              <a:rPr lang="en-US" dirty="0" err="1" smtClean="0"/>
              <a:t>flowDensity</a:t>
            </a:r>
            <a:r>
              <a:rPr lang="en-US" dirty="0" smtClean="0"/>
              <a:t> </a:t>
            </a:r>
            <a:r>
              <a:rPr lang="en-US" dirty="0"/>
              <a:t>/ </a:t>
            </a:r>
            <a:r>
              <a:rPr lang="en-US" dirty="0" err="1" smtClean="0"/>
              <a:t>flowType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4403486" y="5037073"/>
            <a:ext cx="4337528" cy="1372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6"/>
            <a:r>
              <a:rPr sz="892" spc="59" dirty="0">
                <a:latin typeface="Times New Roman"/>
                <a:cs typeface="Times New Roman"/>
              </a:rPr>
              <a:t>*p-value </a:t>
            </a:r>
            <a:r>
              <a:rPr sz="892" spc="-97" dirty="0">
                <a:latin typeface="Times New Roman"/>
                <a:cs typeface="Times New Roman"/>
              </a:rPr>
              <a:t> </a:t>
            </a:r>
            <a:r>
              <a:rPr sz="892" spc="89" dirty="0">
                <a:latin typeface="Times New Roman"/>
                <a:cs typeface="Times New Roman"/>
              </a:rPr>
              <a:t>not</a:t>
            </a:r>
            <a:r>
              <a:rPr sz="892" dirty="0">
                <a:latin typeface="Times New Roman"/>
                <a:cs typeface="Times New Roman"/>
              </a:rPr>
              <a:t> </a:t>
            </a:r>
            <a:r>
              <a:rPr sz="892" spc="-104" dirty="0">
                <a:latin typeface="Times New Roman"/>
                <a:cs typeface="Times New Roman"/>
              </a:rPr>
              <a:t> </a:t>
            </a:r>
            <a:r>
              <a:rPr sz="892" spc="82" dirty="0">
                <a:latin typeface="Times New Roman"/>
                <a:cs typeface="Times New Roman"/>
              </a:rPr>
              <a:t>adjusted</a:t>
            </a:r>
            <a:r>
              <a:rPr sz="892" dirty="0">
                <a:latin typeface="Times New Roman"/>
                <a:cs typeface="Times New Roman"/>
              </a:rPr>
              <a:t> </a:t>
            </a:r>
            <a:r>
              <a:rPr sz="892" spc="-104" dirty="0">
                <a:latin typeface="Times New Roman"/>
                <a:cs typeface="Times New Roman"/>
              </a:rPr>
              <a:t> </a:t>
            </a:r>
            <a:r>
              <a:rPr sz="892" spc="38" dirty="0">
                <a:latin typeface="Times New Roman"/>
                <a:cs typeface="Times New Roman"/>
              </a:rPr>
              <a:t>f</a:t>
            </a:r>
            <a:r>
              <a:rPr sz="892" spc="23" dirty="0">
                <a:latin typeface="Times New Roman"/>
                <a:cs typeface="Times New Roman"/>
              </a:rPr>
              <a:t>o</a:t>
            </a:r>
            <a:r>
              <a:rPr sz="892" spc="52" dirty="0">
                <a:latin typeface="Times New Roman"/>
                <a:cs typeface="Times New Roman"/>
              </a:rPr>
              <a:t>r</a:t>
            </a:r>
            <a:r>
              <a:rPr sz="892" dirty="0">
                <a:latin typeface="Times New Roman"/>
                <a:cs typeface="Times New Roman"/>
              </a:rPr>
              <a:t> </a:t>
            </a:r>
            <a:r>
              <a:rPr sz="892" spc="-104" dirty="0">
                <a:latin typeface="Times New Roman"/>
                <a:cs typeface="Times New Roman"/>
              </a:rPr>
              <a:t> </a:t>
            </a:r>
            <a:r>
              <a:rPr sz="892" spc="74" dirty="0">
                <a:latin typeface="Times New Roman"/>
                <a:cs typeface="Times New Roman"/>
              </a:rPr>
              <a:t>testing</a:t>
            </a:r>
            <a:r>
              <a:rPr sz="892" dirty="0">
                <a:latin typeface="Times New Roman"/>
                <a:cs typeface="Times New Roman"/>
              </a:rPr>
              <a:t> </a:t>
            </a:r>
            <a:r>
              <a:rPr sz="892" spc="-104" dirty="0">
                <a:latin typeface="Times New Roman"/>
                <a:cs typeface="Times New Roman"/>
              </a:rPr>
              <a:t> </a:t>
            </a:r>
            <a:r>
              <a:rPr sz="892" spc="59" dirty="0">
                <a:latin typeface="Times New Roman"/>
                <a:cs typeface="Times New Roman"/>
              </a:rPr>
              <a:t>multiple</a:t>
            </a:r>
            <a:r>
              <a:rPr sz="892" dirty="0">
                <a:latin typeface="Times New Roman"/>
                <a:cs typeface="Times New Roman"/>
              </a:rPr>
              <a:t> </a:t>
            </a:r>
            <a:r>
              <a:rPr sz="892" spc="-97" dirty="0">
                <a:latin typeface="Times New Roman"/>
                <a:cs typeface="Times New Roman"/>
              </a:rPr>
              <a:t> </a:t>
            </a:r>
            <a:r>
              <a:rPr sz="892" spc="30" dirty="0">
                <a:latin typeface="Times New Roman"/>
                <a:cs typeface="Times New Roman"/>
              </a:rPr>
              <a:t>cell</a:t>
            </a:r>
            <a:r>
              <a:rPr sz="892" dirty="0">
                <a:latin typeface="Times New Roman"/>
                <a:cs typeface="Times New Roman"/>
              </a:rPr>
              <a:t> </a:t>
            </a:r>
            <a:r>
              <a:rPr sz="892" spc="-104" dirty="0">
                <a:latin typeface="Times New Roman"/>
                <a:cs typeface="Times New Roman"/>
              </a:rPr>
              <a:t> </a:t>
            </a:r>
            <a:r>
              <a:rPr sz="892" spc="112" dirty="0">
                <a:latin typeface="Times New Roman"/>
                <a:cs typeface="Times New Roman"/>
              </a:rPr>
              <a:t>p</a:t>
            </a:r>
            <a:r>
              <a:rPr sz="892" spc="67" dirty="0">
                <a:latin typeface="Times New Roman"/>
                <a:cs typeface="Times New Roman"/>
              </a:rPr>
              <a:t>opulations,</a:t>
            </a:r>
            <a:r>
              <a:rPr sz="892" dirty="0">
                <a:latin typeface="Times New Roman"/>
                <a:cs typeface="Times New Roman"/>
              </a:rPr>
              <a:t> </a:t>
            </a:r>
            <a:r>
              <a:rPr sz="892" spc="-97" dirty="0">
                <a:latin typeface="Times New Roman"/>
                <a:cs typeface="Times New Roman"/>
              </a:rPr>
              <a:t> </a:t>
            </a:r>
            <a:r>
              <a:rPr sz="892" spc="97" dirty="0">
                <a:latin typeface="Times New Roman"/>
                <a:cs typeface="Times New Roman"/>
              </a:rPr>
              <a:t>but</a:t>
            </a:r>
            <a:r>
              <a:rPr sz="892" dirty="0">
                <a:latin typeface="Times New Roman"/>
                <a:cs typeface="Times New Roman"/>
              </a:rPr>
              <a:t> </a:t>
            </a:r>
            <a:r>
              <a:rPr sz="892" spc="-104" dirty="0">
                <a:latin typeface="Times New Roman"/>
                <a:cs typeface="Times New Roman"/>
              </a:rPr>
              <a:t> </a:t>
            </a:r>
            <a:r>
              <a:rPr sz="892" spc="89" dirty="0">
                <a:latin typeface="Times New Roman"/>
                <a:cs typeface="Times New Roman"/>
              </a:rPr>
              <a:t>not</a:t>
            </a:r>
            <a:r>
              <a:rPr sz="892" dirty="0">
                <a:latin typeface="Times New Roman"/>
                <a:cs typeface="Times New Roman"/>
              </a:rPr>
              <a:t> </a:t>
            </a:r>
            <a:r>
              <a:rPr sz="892" spc="-104" dirty="0">
                <a:latin typeface="Times New Roman"/>
                <a:cs typeface="Times New Roman"/>
              </a:rPr>
              <a:t> </a:t>
            </a:r>
            <a:r>
              <a:rPr sz="892" spc="52" dirty="0">
                <a:latin typeface="Times New Roman"/>
                <a:cs typeface="Times New Roman"/>
              </a:rPr>
              <a:t>alg</a:t>
            </a:r>
            <a:r>
              <a:rPr sz="892" spc="38" dirty="0">
                <a:latin typeface="Times New Roman"/>
                <a:cs typeface="Times New Roman"/>
              </a:rPr>
              <a:t>o</a:t>
            </a:r>
            <a:r>
              <a:rPr sz="892" spc="74" dirty="0">
                <a:latin typeface="Times New Roman"/>
                <a:cs typeface="Times New Roman"/>
              </a:rPr>
              <a:t>rithms</a:t>
            </a:r>
            <a:endParaRPr sz="892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06896" y="5461084"/>
            <a:ext cx="10086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Ryan Brinkman</a:t>
            </a:r>
          </a:p>
        </p:txBody>
      </p:sp>
      <p:sp>
        <p:nvSpPr>
          <p:cNvPr id="9" name="object 3"/>
          <p:cNvSpPr>
            <a:spLocks noGrp="1"/>
          </p:cNvSpPr>
          <p:nvPr>
            <p:ph sz="half" idx="2"/>
          </p:nvPr>
        </p:nvSpPr>
        <p:spPr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93900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Automated Analysis for Discovery &amp; Diagnosis in Big Flow Cytometry Data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flowDensity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Pipeline </a:t>
            </a:r>
            <a:r>
              <a:rPr lang="en-US" dirty="0"/>
              <a:t>for </a:t>
            </a:r>
            <a:r>
              <a:rPr lang="en-US" dirty="0" smtClean="0"/>
              <a:t>Diagnosis</a:t>
            </a:r>
            <a:endParaRPr lang="en-US" dirty="0"/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Finds what you want to find, how you want find it</a:t>
            </a:r>
          </a:p>
          <a:p>
            <a:pPr lvl="1"/>
            <a:r>
              <a:rPr lang="en-US" dirty="0" smtClean="0"/>
              <a:t>Based on density estimation techniques</a:t>
            </a:r>
          </a:p>
          <a:p>
            <a:pPr lvl="1"/>
            <a:r>
              <a:rPr lang="en-US" dirty="0" smtClean="0"/>
              <a:t>Seconds per FCS file</a:t>
            </a:r>
          </a:p>
          <a:p>
            <a:pPr lvl="1"/>
            <a:r>
              <a:rPr lang="en-US" dirty="0" smtClean="0"/>
              <a:t>Identical to the manual practice of 2D gating</a:t>
            </a:r>
          </a:p>
          <a:p>
            <a:pPr lvl="1"/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flowType</a:t>
            </a:r>
            <a:r>
              <a:rPr lang="en-US" dirty="0" smtClean="0"/>
              <a:t> / </a:t>
            </a:r>
            <a:r>
              <a:rPr lang="en-US" dirty="0" err="1" smtClean="0"/>
              <a:t>RchyOptimyx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 smtClean="0"/>
              <a:t>Pipeline </a:t>
            </a:r>
            <a:r>
              <a:rPr lang="en-US" dirty="0"/>
              <a:t>for </a:t>
            </a:r>
            <a:r>
              <a:rPr lang="en-US" dirty="0" smtClean="0"/>
              <a:t>Discovery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lvl="1"/>
            <a:r>
              <a:rPr lang="en-US" dirty="0" smtClean="0"/>
              <a:t>You </a:t>
            </a:r>
            <a:r>
              <a:rPr lang="en-US" dirty="0"/>
              <a:t>split FCS files into groups</a:t>
            </a:r>
          </a:p>
          <a:p>
            <a:pPr lvl="1"/>
            <a:r>
              <a:rPr lang="en-US" dirty="0"/>
              <a:t>Pipeline finds best cell populations that correlate with that split</a:t>
            </a:r>
          </a:p>
          <a:p>
            <a:pPr lvl="1"/>
            <a:r>
              <a:rPr lang="en-US" dirty="0"/>
              <a:t>One graph summary of very large datasets</a:t>
            </a:r>
          </a:p>
          <a:p>
            <a:pPr lvl="1"/>
            <a:r>
              <a:rPr lang="en-US" dirty="0"/>
              <a:t>Can be used as input to large multi-group studies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49146" y="5025162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10105958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Can Do </a:t>
            </a:r>
            <a:br>
              <a:rPr lang="en-US" dirty="0" smtClean="0"/>
            </a:br>
            <a:r>
              <a:rPr lang="en-US" dirty="0" smtClean="0"/>
              <a:t>To Get Started?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35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You Can Do To Get Started</a:t>
            </a:r>
            <a:endParaRPr lang="en-US" dirty="0" smtClean="0"/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Practical Considerations for Automated Analysis</a:t>
            </a:r>
          </a:p>
          <a:p>
            <a:pPr lvl="1"/>
            <a:r>
              <a:rPr lang="en-US" dirty="0" smtClean="0"/>
              <a:t>Don’t waste your time on 12 clinical samples</a:t>
            </a:r>
          </a:p>
          <a:p>
            <a:pPr lvl="1"/>
            <a:r>
              <a:rPr lang="en-US" dirty="0" smtClean="0"/>
              <a:t>Your study probably isn’t suﬃciently powered for unsupervised analysis</a:t>
            </a:r>
          </a:p>
          <a:p>
            <a:pPr lvl="1"/>
            <a:r>
              <a:rPr lang="en-US" dirty="0" smtClean="0"/>
              <a:t>Don’t waste your time on automated discovery using 6 colors</a:t>
            </a:r>
          </a:p>
          <a:p>
            <a:pPr lvl="2"/>
            <a:r>
              <a:rPr lang="en-US" dirty="0" smtClean="0"/>
              <a:t>Automated analysis will find everything you found by hand</a:t>
            </a:r>
          </a:p>
          <a:p>
            <a:pPr lvl="1"/>
            <a:r>
              <a:rPr lang="en-US" dirty="0" smtClean="0"/>
              <a:t>Good bioinformatics can’t save bad data</a:t>
            </a:r>
          </a:p>
          <a:p>
            <a:pPr lvl="1"/>
            <a:r>
              <a:rPr lang="en-US" dirty="0" smtClean="0"/>
              <a:t>Discovery analysis is hypothesis generating</a:t>
            </a:r>
          </a:p>
          <a:p>
            <a:pPr lvl="2"/>
            <a:r>
              <a:rPr lang="en-US" dirty="0" smtClean="0"/>
              <a:t>Finding cell populations that don’t “make sense”  will happen</a:t>
            </a:r>
          </a:p>
          <a:p>
            <a:pPr lvl="1"/>
            <a:r>
              <a:rPr lang="en-US" dirty="0" smtClean="0"/>
              <a:t>Its OK to ask for help (and to attend training! </a:t>
            </a:r>
            <a:r>
              <a:rPr lang="en-US" dirty="0" smtClean="0">
                <a:sym typeface="Wingdings"/>
              </a:rPr>
              <a:t> 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72141" y="497703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58777353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R: </a:t>
            </a:r>
            <a:r>
              <a:rPr lang="en-US" dirty="0" err="1" smtClean="0"/>
              <a:t>BioConductor.org</a:t>
            </a:r>
            <a:endParaRPr lang="en-US" dirty="0"/>
          </a:p>
        </p:txBody>
      </p:sp>
      <p:sp>
        <p:nvSpPr>
          <p:cNvPr id="7" name="object 3"/>
          <p:cNvSpPr/>
          <p:nvPr/>
        </p:nvSpPr>
        <p:spPr>
          <a:xfrm>
            <a:off x="628650" y="1430648"/>
            <a:ext cx="5937770" cy="37233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8" name="TextBox 7"/>
          <p:cNvSpPr txBox="1"/>
          <p:nvPr/>
        </p:nvSpPr>
        <p:spPr>
          <a:xfrm>
            <a:off x="8135391" y="5446294"/>
            <a:ext cx="10086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14944645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RStudio</a:t>
            </a:r>
            <a:endParaRPr lang="en-US" dirty="0"/>
          </a:p>
        </p:txBody>
      </p:sp>
      <p:sp>
        <p:nvSpPr>
          <p:cNvPr id="3" name="object 3"/>
          <p:cNvSpPr/>
          <p:nvPr/>
        </p:nvSpPr>
        <p:spPr>
          <a:xfrm>
            <a:off x="628650" y="1393414"/>
            <a:ext cx="6104248" cy="3816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5" name="TextBox 4"/>
          <p:cNvSpPr txBox="1"/>
          <p:nvPr/>
        </p:nvSpPr>
        <p:spPr>
          <a:xfrm>
            <a:off x="8135391" y="5461084"/>
            <a:ext cx="10086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>
                <a:solidFill>
                  <a:schemeClr val="bg1"/>
                </a:solidFill>
              </a:rPr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1716090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 in FlowJo</a:t>
            </a:r>
            <a:endParaRPr lang="en-US" dirty="0"/>
          </a:p>
        </p:txBody>
      </p:sp>
      <p:sp>
        <p:nvSpPr>
          <p:cNvPr id="3" name="object 3"/>
          <p:cNvSpPr/>
          <p:nvPr/>
        </p:nvSpPr>
        <p:spPr>
          <a:xfrm>
            <a:off x="628651" y="1307058"/>
            <a:ext cx="4496078" cy="25708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4" name="object 4"/>
          <p:cNvSpPr/>
          <p:nvPr/>
        </p:nvSpPr>
        <p:spPr>
          <a:xfrm>
            <a:off x="4405248" y="3138636"/>
            <a:ext cx="3367152" cy="2042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6" name="TextBox 5"/>
          <p:cNvSpPr txBox="1"/>
          <p:nvPr/>
        </p:nvSpPr>
        <p:spPr>
          <a:xfrm>
            <a:off x="8135391" y="5461084"/>
            <a:ext cx="10086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>
                <a:solidFill>
                  <a:schemeClr val="bg1"/>
                </a:solidFill>
              </a:rPr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19675596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GenePattern</a:t>
            </a:r>
            <a:endParaRPr lang="en-US" dirty="0"/>
          </a:p>
        </p:txBody>
      </p:sp>
      <p:sp>
        <p:nvSpPr>
          <p:cNvPr id="4" name="object 4"/>
          <p:cNvSpPr/>
          <p:nvPr/>
        </p:nvSpPr>
        <p:spPr>
          <a:xfrm>
            <a:off x="822960" y="1447800"/>
            <a:ext cx="6962983" cy="426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7" name="TextBox 6"/>
          <p:cNvSpPr txBox="1"/>
          <p:nvPr/>
        </p:nvSpPr>
        <p:spPr>
          <a:xfrm>
            <a:off x="8135391" y="5461084"/>
            <a:ext cx="10086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>
                <a:solidFill>
                  <a:schemeClr val="bg1"/>
                </a:solidFill>
              </a:rPr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207495321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GenePattern</a:t>
            </a:r>
            <a:r>
              <a:rPr lang="en-US" dirty="0"/>
              <a:t> - </a:t>
            </a: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object 3"/>
          <p:cNvSpPr/>
          <p:nvPr/>
        </p:nvSpPr>
        <p:spPr>
          <a:xfrm>
            <a:off x="822960" y="1447800"/>
            <a:ext cx="7373296" cy="426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5" name="TextBox 4"/>
          <p:cNvSpPr txBox="1"/>
          <p:nvPr/>
        </p:nvSpPr>
        <p:spPr>
          <a:xfrm>
            <a:off x="8164647" y="5020271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29758990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Motivation:</a:t>
            </a:r>
            <a:br>
              <a:rPr lang="en-US" dirty="0" smtClean="0"/>
            </a:br>
            <a:r>
              <a:rPr lang="en-US" dirty="0" err="1" smtClean="0"/>
              <a:t>Immport</a:t>
            </a:r>
            <a:r>
              <a:rPr lang="en-US" dirty="0" smtClean="0"/>
              <a:t>, FLOCK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450" y="870591"/>
            <a:ext cx="4868863" cy="3859518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FLOCK - Flow Cytometry Clustering without </a:t>
            </a:r>
            <a:r>
              <a:rPr lang="en-US" dirty="0" smtClean="0"/>
              <a:t>K</a:t>
            </a:r>
          </a:p>
          <a:p>
            <a:r>
              <a:rPr lang="en-US" dirty="0" err="1" smtClean="0"/>
              <a:t>Immport</a:t>
            </a:r>
            <a:r>
              <a:rPr lang="en-US" dirty="0" smtClean="0"/>
              <a:t> Project</a:t>
            </a:r>
          </a:p>
          <a:p>
            <a:r>
              <a:rPr lang="en-US" smtClean="0"/>
              <a:t>FLOCK 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3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ImmPort</a:t>
            </a:r>
            <a:r>
              <a:rPr lang="en-US" dirty="0" smtClean="0"/>
              <a:t> - FLOCK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447800"/>
            <a:ext cx="5394960" cy="4276554"/>
          </a:xfrm>
        </p:spPr>
      </p:pic>
    </p:spTree>
    <p:extLst>
      <p:ext uri="{BB962C8B-B14F-4D97-AF65-F5344CB8AC3E}">
        <p14:creationId xmlns:p14="http://schemas.microsoft.com/office/powerpoint/2010/main" val="4779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Intro to Flow Cytometry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www.abcam.com</a:t>
            </a:r>
            <a:r>
              <a:rPr lang="en-US" dirty="0"/>
              <a:t>/protocols/introduction-to-flow-cytometry</a:t>
            </a:r>
          </a:p>
          <a:p>
            <a:pPr lvl="1"/>
            <a:r>
              <a:rPr lang="en-US" dirty="0"/>
              <a:t>https://www.bio-rad-antibodies.com/introduction-to-flow-cytometry.html</a:t>
            </a:r>
            <a:endParaRPr lang="en-US" dirty="0" smtClean="0"/>
          </a:p>
          <a:p>
            <a:r>
              <a:rPr lang="en-US" dirty="0" smtClean="0"/>
              <a:t>Flow Cytometry GitHub Repository / Videos</a:t>
            </a:r>
          </a:p>
          <a:p>
            <a:pPr lvl="1"/>
            <a:r>
              <a:rPr lang="en-US" dirty="0"/>
              <a:t>https://</a:t>
            </a:r>
            <a:r>
              <a:rPr lang="en-US" dirty="0" smtClean="0"/>
              <a:t>github.com/bioinformatics-ca/other_workshops/tree/master/flow_cytometry_2013</a:t>
            </a:r>
          </a:p>
          <a:p>
            <a:pPr lvl="1"/>
            <a:r>
              <a:rPr lang="en-US" dirty="0"/>
              <a:t>http://bioinformatics-ca.github.io/flow_cytometry_2013/</a:t>
            </a:r>
            <a:endParaRPr lang="en-US" dirty="0" smtClean="0"/>
          </a:p>
          <a:p>
            <a:r>
              <a:rPr lang="en-US" dirty="0" smtClean="0"/>
              <a:t>R Programming</a:t>
            </a:r>
          </a:p>
          <a:p>
            <a:pPr lvl="1"/>
            <a:r>
              <a:rPr lang="en-US" dirty="0"/>
              <a:t>http://www.cyclismo.org/tutorial/R/</a:t>
            </a:r>
            <a:endParaRPr lang="en-US" dirty="0" smtClean="0"/>
          </a:p>
          <a:p>
            <a:pPr lvl="1"/>
            <a:r>
              <a:rPr lang="en-US" dirty="0"/>
              <a:t>https://</a:t>
            </a:r>
            <a:r>
              <a:rPr lang="en-US" dirty="0" smtClean="0"/>
              <a:t>cran.r-project.org/doc/contrib/Torfs+Brauer-Short-R-Intro.pdf</a:t>
            </a:r>
          </a:p>
          <a:p>
            <a:r>
              <a:rPr lang="en-US" dirty="0" smtClean="0"/>
              <a:t>Repository</a:t>
            </a:r>
          </a:p>
          <a:p>
            <a:pPr lvl="1"/>
            <a:r>
              <a:rPr lang="en-US" dirty="0" smtClean="0"/>
              <a:t>https</a:t>
            </a:r>
            <a:r>
              <a:rPr lang="en-US" dirty="0"/>
              <a:t>://flowrepository.org</a:t>
            </a:r>
            <a:r>
              <a:rPr lang="en-US" dirty="0" smtClean="0"/>
              <a:t>/</a:t>
            </a:r>
          </a:p>
          <a:p>
            <a:r>
              <a:rPr lang="en-US" dirty="0" smtClean="0"/>
              <a:t>Unix</a:t>
            </a:r>
          </a:p>
          <a:p>
            <a:pPr lvl="1"/>
            <a:r>
              <a:rPr lang="en-US" dirty="0"/>
              <a:t>http://www.ee.surrey.ac.uk/Teaching/Unix</a:t>
            </a:r>
            <a:r>
              <a:rPr lang="en-US" dirty="0" smtClean="0"/>
              <a:t>/</a:t>
            </a:r>
          </a:p>
          <a:p>
            <a:pPr lvl="1"/>
            <a:r>
              <a:rPr lang="en-US" dirty="0" smtClean="0"/>
              <a:t>http</a:t>
            </a:r>
            <a:r>
              <a:rPr lang="en-US" dirty="0"/>
              <a:t>://www.rain.org/%</a:t>
            </a:r>
            <a:r>
              <a:rPr lang="en-US" dirty="0" smtClean="0"/>
              <a:t>7Emkummel/unix.html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2725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538111"/>
            <a:ext cx="7543800" cy="3698031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 smtClean="0"/>
              <a:t>Aghaeepour</a:t>
            </a:r>
            <a:r>
              <a:rPr lang="en-US" dirty="0" smtClean="0"/>
              <a:t>, N., &amp; </a:t>
            </a:r>
            <a:r>
              <a:rPr lang="en-US" dirty="0" err="1" smtClean="0"/>
              <a:t>Jalali</a:t>
            </a:r>
            <a:r>
              <a:rPr lang="en-US" dirty="0" smtClean="0"/>
              <a:t>, A. (2016). </a:t>
            </a:r>
            <a:r>
              <a:rPr lang="en-US" dirty="0" err="1" smtClean="0"/>
              <a:t>RchyOptimyx</a:t>
            </a:r>
            <a:r>
              <a:rPr lang="en-US" dirty="0" smtClean="0"/>
              <a:t>: Gating Hierarchy Optimization for Flow Cytometry.</a:t>
            </a:r>
          </a:p>
          <a:p>
            <a:r>
              <a:rPr lang="en-US" dirty="0" err="1" smtClean="0"/>
              <a:t>Aghaeepour</a:t>
            </a:r>
            <a:r>
              <a:rPr lang="en-US" dirty="0" smtClean="0"/>
              <a:t>, N., Nikolic, R., </a:t>
            </a:r>
            <a:r>
              <a:rPr lang="en-US" dirty="0" err="1" smtClean="0"/>
              <a:t>Hoos</a:t>
            </a:r>
            <a:r>
              <a:rPr lang="en-US" dirty="0" smtClean="0"/>
              <a:t>, H. H., &amp; Brinkman, R. R. (2011). Rapid cell population identification in flow cytometry data. Cytometry Part A, 79A(1), 6–13. </a:t>
            </a:r>
            <a:r>
              <a:rPr lang="en-US" dirty="0" smtClean="0">
                <a:hlinkClick r:id="rId2"/>
              </a:rPr>
              <a:t>http://doi.org/10.1002/cyto.a.21007</a:t>
            </a:r>
            <a:endParaRPr lang="en-US" dirty="0" smtClean="0"/>
          </a:p>
          <a:p>
            <a:r>
              <a:rPr lang="en-US" dirty="0" smtClean="0"/>
              <a:t>Brinkman, R. R., </a:t>
            </a:r>
            <a:r>
              <a:rPr lang="en-US" dirty="0" err="1" smtClean="0"/>
              <a:t>Aghaeepour</a:t>
            </a:r>
            <a:r>
              <a:rPr lang="en-US" dirty="0" smtClean="0"/>
              <a:t>, N., </a:t>
            </a:r>
            <a:r>
              <a:rPr lang="en-US" dirty="0" err="1" smtClean="0"/>
              <a:t>Finak</a:t>
            </a:r>
            <a:r>
              <a:rPr lang="en-US" dirty="0" smtClean="0"/>
              <a:t>, G., Gottardo, R., </a:t>
            </a:r>
            <a:r>
              <a:rPr lang="en-US" dirty="0" err="1" smtClean="0"/>
              <a:t>Mosmann</a:t>
            </a:r>
            <a:r>
              <a:rPr lang="en-US" dirty="0" smtClean="0"/>
              <a:t>, T., &amp; </a:t>
            </a:r>
            <a:r>
              <a:rPr lang="en-US" dirty="0" err="1" smtClean="0"/>
              <a:t>Scheuermann</a:t>
            </a:r>
            <a:r>
              <a:rPr lang="en-US" dirty="0" smtClean="0"/>
              <a:t>, R. H. (2016, January). Automated analysis of flow cytometry data comes of age. Cytometry Part A, 89(1), 13–15. </a:t>
            </a:r>
            <a:r>
              <a:rPr lang="en-US" dirty="0" smtClean="0">
                <a:hlinkClick r:id="rId3"/>
              </a:rPr>
              <a:t>http://doi.org/10.1002/cyto.a.22810</a:t>
            </a:r>
            <a:endParaRPr lang="en-US" dirty="0" smtClean="0"/>
          </a:p>
          <a:p>
            <a:r>
              <a:rPr lang="en-US" dirty="0" smtClean="0"/>
              <a:t>De Rosa, S. C., </a:t>
            </a:r>
            <a:r>
              <a:rPr lang="en-US" dirty="0" err="1" smtClean="0"/>
              <a:t>Brenchley</a:t>
            </a:r>
            <a:r>
              <a:rPr lang="en-US" dirty="0" smtClean="0"/>
              <a:t>, J. M., &amp; </a:t>
            </a:r>
            <a:r>
              <a:rPr lang="en-US" dirty="0" err="1" smtClean="0"/>
              <a:t>Roederer</a:t>
            </a:r>
            <a:r>
              <a:rPr lang="en-US" dirty="0" smtClean="0"/>
              <a:t>, M. (2003). Beyond six colors: A new era in flow cytometry. Nature Medicine, 9(1), 112–117. </a:t>
            </a:r>
            <a:r>
              <a:rPr lang="en-US" dirty="0" smtClean="0">
                <a:hlinkClick r:id="rId4"/>
              </a:rPr>
              <a:t>http://doi.org/10.1038/nm0103-112</a:t>
            </a:r>
            <a:endParaRPr lang="en-US" dirty="0" smtClean="0"/>
          </a:p>
          <a:p>
            <a:r>
              <a:rPr lang="en-US" dirty="0" err="1" smtClean="0"/>
              <a:t>Hahne</a:t>
            </a:r>
            <a:r>
              <a:rPr lang="en-US" dirty="0" smtClean="0"/>
              <a:t>, F., </a:t>
            </a:r>
            <a:r>
              <a:rPr lang="en-US" dirty="0" err="1" smtClean="0"/>
              <a:t>LeMeur</a:t>
            </a:r>
            <a:r>
              <a:rPr lang="en-US" dirty="0" smtClean="0"/>
              <a:t>, N., Brinkman, R. R., Ellis, B., </a:t>
            </a:r>
            <a:r>
              <a:rPr lang="en-US" dirty="0" err="1" smtClean="0"/>
              <a:t>Haaland</a:t>
            </a:r>
            <a:r>
              <a:rPr lang="en-US" dirty="0" smtClean="0"/>
              <a:t>, P., Sarkar, D., … Gentleman, R. (2009). </a:t>
            </a:r>
            <a:r>
              <a:rPr lang="en-US" dirty="0" err="1" smtClean="0"/>
              <a:t>flowCore</a:t>
            </a:r>
            <a:r>
              <a:rPr lang="en-US" dirty="0" smtClean="0"/>
              <a:t>: a Bioconductor package for high throughput flow cytometry. BMC Bioinformatics, 10, 106. </a:t>
            </a:r>
            <a:r>
              <a:rPr lang="en-US" dirty="0" smtClean="0">
                <a:hlinkClick r:id="rId5"/>
              </a:rPr>
              <a:t>http://doi.org/10.1186/1471-2105-10-106</a:t>
            </a:r>
            <a:endParaRPr lang="en-US" dirty="0" smtClean="0"/>
          </a:p>
          <a:p>
            <a:r>
              <a:rPr lang="en-US" dirty="0" smtClean="0"/>
              <a:t>Janes, M. R., &amp; Rommel, C. (2011). Next-generation flow cytometry. Nature Biotechnology, 29(7), 602–604. </a:t>
            </a:r>
            <a:r>
              <a:rPr lang="en-US" dirty="0" smtClean="0">
                <a:hlinkClick r:id="rId6"/>
              </a:rPr>
              <a:t>http://doi.org/10.1038/nbt.1919</a:t>
            </a:r>
            <a:endParaRPr lang="en-US" dirty="0" smtClean="0"/>
          </a:p>
          <a:p>
            <a:r>
              <a:rPr lang="en-US" dirty="0" err="1" smtClean="0"/>
              <a:t>Malek</a:t>
            </a:r>
            <a:r>
              <a:rPr lang="en-US" dirty="0" smtClean="0"/>
              <a:t>, M., </a:t>
            </a:r>
            <a:r>
              <a:rPr lang="en-US" dirty="0" err="1" smtClean="0"/>
              <a:t>Taghiyar</a:t>
            </a:r>
            <a:r>
              <a:rPr lang="en-US" dirty="0" smtClean="0"/>
              <a:t>, M. J., Chong, L., </a:t>
            </a:r>
            <a:r>
              <a:rPr lang="en-US" dirty="0" err="1" smtClean="0"/>
              <a:t>Finak</a:t>
            </a:r>
            <a:r>
              <a:rPr lang="en-US" dirty="0" smtClean="0"/>
              <a:t>, G., Gottardo, R., &amp; Brinkman, R. R. (2015). </a:t>
            </a:r>
            <a:r>
              <a:rPr lang="en-US" dirty="0" err="1" smtClean="0"/>
              <a:t>flowDensity</a:t>
            </a:r>
            <a:r>
              <a:rPr lang="en-US" dirty="0" smtClean="0"/>
              <a:t>: reproducing manual gating of flow cytometry data by automated density-based cell population identification. Bioinformatics, 31(4), 606–607. </a:t>
            </a:r>
            <a:r>
              <a:rPr lang="en-US" dirty="0" smtClean="0">
                <a:hlinkClick r:id="rId7"/>
              </a:rPr>
              <a:t>http://doi.org/10.1093/bioinformatics/btu677</a:t>
            </a:r>
            <a:endParaRPr lang="en-US" dirty="0" smtClean="0"/>
          </a:p>
          <a:p>
            <a:r>
              <a:rPr lang="en-US" dirty="0" smtClean="0"/>
              <a:t>O’Neill, K., </a:t>
            </a:r>
            <a:r>
              <a:rPr lang="en-US" dirty="0" err="1" smtClean="0"/>
              <a:t>Aghaeepour</a:t>
            </a:r>
            <a:r>
              <a:rPr lang="en-US" dirty="0" smtClean="0"/>
              <a:t>, N., </a:t>
            </a:r>
            <a:r>
              <a:rPr lang="en-US" dirty="0" err="1" smtClean="0"/>
              <a:t>Špidlen</a:t>
            </a:r>
            <a:r>
              <a:rPr lang="en-US" dirty="0" smtClean="0"/>
              <a:t>, J., Brinkman, R., &amp; Nolan, G. (2013). Flow Cytometry Bioinformatics. </a:t>
            </a:r>
            <a:r>
              <a:rPr lang="en-US" dirty="0" err="1" smtClean="0"/>
              <a:t>PLoS</a:t>
            </a:r>
            <a:r>
              <a:rPr lang="en-US" dirty="0" smtClean="0"/>
              <a:t> Computational Biology, 9(12), e1003365. </a:t>
            </a:r>
            <a:r>
              <a:rPr lang="en-US" dirty="0" smtClean="0">
                <a:hlinkClick r:id="rId8"/>
              </a:rPr>
              <a:t>http://doi.org/10.1371/journal.pcbi.1003365</a:t>
            </a:r>
            <a:endParaRPr lang="en-US" dirty="0" smtClean="0"/>
          </a:p>
          <a:p>
            <a:r>
              <a:rPr lang="en-US" dirty="0" err="1" smtClean="0"/>
              <a:t>Pyne</a:t>
            </a:r>
            <a:r>
              <a:rPr lang="en-US" dirty="0" smtClean="0"/>
              <a:t>, S., Hu, X., Wang, K., </a:t>
            </a:r>
            <a:r>
              <a:rPr lang="en-US" dirty="0" err="1" smtClean="0"/>
              <a:t>Rossin</a:t>
            </a:r>
            <a:r>
              <a:rPr lang="en-US" dirty="0" smtClean="0"/>
              <a:t>, E., Lin, T.-I., Maier, L. M., … </a:t>
            </a:r>
            <a:r>
              <a:rPr lang="en-US" dirty="0" err="1" smtClean="0"/>
              <a:t>Mesirov</a:t>
            </a:r>
            <a:r>
              <a:rPr lang="en-US" dirty="0" smtClean="0"/>
              <a:t>, J. P. (2009). Automated high-dimensional flow cytometric data analysis. Proceedings of the National Academy of Sciences of the United States of America, 106(21), 8519–24. </a:t>
            </a:r>
            <a:r>
              <a:rPr lang="en-US" dirty="0" smtClean="0">
                <a:hlinkClick r:id="rId9"/>
              </a:rPr>
              <a:t>http://doi.org/10.1073/pnas.0903028106</a:t>
            </a:r>
            <a:endParaRPr lang="en-US" dirty="0" smtClean="0"/>
          </a:p>
          <a:p>
            <a:r>
              <a:rPr lang="en-US" dirty="0" err="1" smtClean="0"/>
              <a:t>Raveche</a:t>
            </a:r>
            <a:r>
              <a:rPr lang="en-US" dirty="0" smtClean="0"/>
              <a:t>, E., </a:t>
            </a:r>
            <a:r>
              <a:rPr lang="en-US" dirty="0" err="1" smtClean="0"/>
              <a:t>Abbasi</a:t>
            </a:r>
            <a:r>
              <a:rPr lang="en-US" dirty="0" smtClean="0"/>
              <a:t>, F., Yuan, Y., Salerno, E., </a:t>
            </a:r>
            <a:r>
              <a:rPr lang="en-US" dirty="0" err="1" smtClean="0"/>
              <a:t>Kasar</a:t>
            </a:r>
            <a:r>
              <a:rPr lang="en-US" dirty="0" smtClean="0"/>
              <a:t>, S., &amp; Marti, G. E. (2010). Introduction to Flow Cytometry. In Flow Cytometry in Drug Discovery and Development (pp. 3–21). </a:t>
            </a:r>
            <a:r>
              <a:rPr lang="en-US" dirty="0" smtClean="0">
                <a:hlinkClick r:id="rId10"/>
              </a:rPr>
              <a:t>http://doi.org/10.1002/9780470910085.ch1</a:t>
            </a:r>
            <a:endParaRPr lang="en-US" dirty="0" smtClean="0"/>
          </a:p>
          <a:p>
            <a:r>
              <a:rPr lang="en-US" dirty="0" err="1" smtClean="0"/>
              <a:t>Verschoor</a:t>
            </a:r>
            <a:r>
              <a:rPr lang="en-US" dirty="0" smtClean="0"/>
              <a:t>, C. P., </a:t>
            </a:r>
            <a:r>
              <a:rPr lang="en-US" dirty="0" err="1" smtClean="0"/>
              <a:t>Lelic</a:t>
            </a:r>
            <a:r>
              <a:rPr lang="en-US" dirty="0" smtClean="0"/>
              <a:t>, A., </a:t>
            </a:r>
            <a:r>
              <a:rPr lang="en-US" dirty="0" err="1" smtClean="0"/>
              <a:t>Bramson</a:t>
            </a:r>
            <a:r>
              <a:rPr lang="en-US" dirty="0" smtClean="0"/>
              <a:t>, J. L., &amp; </a:t>
            </a:r>
            <a:r>
              <a:rPr lang="en-US" dirty="0" err="1" smtClean="0"/>
              <a:t>Bowdish</a:t>
            </a:r>
            <a:r>
              <a:rPr lang="en-US" dirty="0" smtClean="0"/>
              <a:t>, D. M. E. (2015). An introduction to automated flow cytometry gating tools and their implementation. Frontiers in Immunology, 6(JUL), 380. http://</a:t>
            </a:r>
            <a:r>
              <a:rPr lang="en-US" dirty="0" err="1" smtClean="0"/>
              <a:t>doi.org</a:t>
            </a:r>
            <a:r>
              <a:rPr lang="en-US" dirty="0" smtClean="0"/>
              <a:t>/10.3389/fimmu.2015.00380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54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7557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Computational flow cytometry: helping to make sense of high-dimensional immunology </a:t>
            </a:r>
            <a:r>
              <a:rPr lang="en-US" b="1" dirty="0" smtClean="0"/>
              <a:t>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7344" y="33935"/>
            <a:ext cx="5351646" cy="5634503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Computational flow cytometry: helping to make sense of high-dimensional immunology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Yvan </a:t>
            </a:r>
            <a:r>
              <a:rPr lang="en-US" dirty="0" err="1"/>
              <a:t>Saeys</a:t>
            </a:r>
            <a:r>
              <a:rPr lang="en-US" dirty="0"/>
              <a:t>,	</a:t>
            </a:r>
            <a:r>
              <a:rPr lang="en-US" dirty="0" err="1"/>
              <a:t>Sofie</a:t>
            </a:r>
            <a:r>
              <a:rPr lang="en-US" dirty="0"/>
              <a:t> Van </a:t>
            </a:r>
            <a:r>
              <a:rPr lang="en-US" dirty="0" err="1" smtClean="0"/>
              <a:t>Gassen</a:t>
            </a:r>
            <a:r>
              <a:rPr lang="en-US" dirty="0" smtClean="0"/>
              <a:t> &amp; </a:t>
            </a:r>
            <a:r>
              <a:rPr lang="en-US" dirty="0"/>
              <a:t>Bart N. </a:t>
            </a:r>
            <a:r>
              <a:rPr lang="en-US" dirty="0" err="1" smtClean="0"/>
              <a:t>Lambrecht</a:t>
            </a:r>
            <a:endParaRPr lang="en-US" dirty="0" smtClean="0"/>
          </a:p>
          <a:p>
            <a:r>
              <a:rPr lang="en-US" dirty="0" smtClean="0"/>
              <a:t>Nature </a:t>
            </a:r>
            <a:r>
              <a:rPr lang="en-US" dirty="0"/>
              <a:t>Reviews Immunology 16, 449–462 (2016) </a:t>
            </a:r>
            <a:endParaRPr lang="en-US" dirty="0" smtClean="0"/>
          </a:p>
          <a:p>
            <a:r>
              <a:rPr lang="en-US" dirty="0" smtClean="0"/>
              <a:t>doi:10.1038/nri.2016.56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4629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ImmPort</a:t>
            </a:r>
            <a:r>
              <a:rPr lang="en-US" dirty="0" smtClean="0"/>
              <a:t> Galaxy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mtClean="0"/>
              <a:t>Edit marker or channel names in FCS files – fix any typo to make your FCS files compatible for multi-files analysis</a:t>
            </a:r>
            <a:br>
              <a:rPr lang="en-US" smtClean="0"/>
            </a:br>
            <a:r>
              <a:rPr lang="en-US" smtClean="0"/>
              <a:t>- Merge and downsamples FCS files – create an aggregate of your files to identify patterns or populations in your sample set</a:t>
            </a:r>
            <a:br>
              <a:rPr lang="en-US" smtClean="0"/>
            </a:br>
            <a:r>
              <a:rPr lang="en-US" smtClean="0"/>
              <a:t>- Generate a Self-Organizing Map using FlowSOM</a:t>
            </a:r>
            <a:br>
              <a:rPr lang="en-US" smtClean="0"/>
            </a:br>
            <a:r>
              <a:rPr lang="en-US" smtClean="0"/>
              <a:t>- Compare individual files to the tree, or</a:t>
            </a:r>
          </a:p>
          <a:p>
            <a:r>
              <a:rPr lang="en-US" smtClean="0"/>
              <a:t>- Compare samples to one another using the FlowSOM tree</a:t>
            </a:r>
            <a:endParaRPr lang="en-US" dirty="0"/>
          </a:p>
        </p:txBody>
      </p:sp>
      <p:pic>
        <p:nvPicPr>
          <p:cNvPr id="7" name="Content Placeholder 8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49967"/>
          <a:stretch/>
        </p:blipFill>
        <p:spPr>
          <a:xfrm>
            <a:off x="4664075" y="1613226"/>
            <a:ext cx="3702050" cy="3202923"/>
          </a:xfrm>
        </p:spPr>
      </p:pic>
    </p:spTree>
    <p:extLst>
      <p:ext uri="{BB962C8B-B14F-4D97-AF65-F5344CB8AC3E}">
        <p14:creationId xmlns:p14="http://schemas.microsoft.com/office/powerpoint/2010/main" val="14515691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ImmPort</a:t>
            </a:r>
            <a:r>
              <a:rPr lang="en-US" dirty="0"/>
              <a:t> Galaxy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Visualize your data with an interactive </a:t>
            </a:r>
            <a:r>
              <a:rPr lang="en-US" dirty="0" err="1"/>
              <a:t>heatmap</a:t>
            </a:r>
            <a:r>
              <a:rPr lang="en-US" dirty="0"/>
              <a:t> generated by </a:t>
            </a:r>
            <a:r>
              <a:rPr lang="en-US" dirty="0" err="1"/>
              <a:t>Clustergrammer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http://amp.pharm.mssm.edu/clustergrammer/</a:t>
            </a:r>
            <a:r>
              <a:rPr lang="en-US" dirty="0"/>
              <a:t>).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64075" y="2077670"/>
            <a:ext cx="3702050" cy="227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862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Motivation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Immport</a:t>
            </a:r>
            <a:r>
              <a:rPr lang="en-US" dirty="0"/>
              <a:t> </a:t>
            </a:r>
            <a:r>
              <a:rPr lang="en-US" dirty="0" smtClean="0"/>
              <a:t>– FLOCK</a:t>
            </a:r>
          </a:p>
          <a:p>
            <a:pPr lvl="1"/>
            <a:r>
              <a:rPr lang="en-US" dirty="0" smtClean="0"/>
              <a:t>K-means clustering</a:t>
            </a:r>
          </a:p>
          <a:p>
            <a:pPr lvl="1"/>
            <a:r>
              <a:rPr lang="en-US" dirty="0" smtClean="0"/>
              <a:t>Requires </a:t>
            </a:r>
            <a:r>
              <a:rPr lang="en-US" i="1" dirty="0" smtClean="0"/>
              <a:t>a priory</a:t>
            </a:r>
            <a:r>
              <a:rPr lang="en-US" dirty="0" smtClean="0"/>
              <a:t> knowledge to determine K</a:t>
            </a:r>
          </a:p>
          <a:p>
            <a:pPr lvl="1"/>
            <a:r>
              <a:rPr lang="en-US" dirty="0" smtClean="0"/>
              <a:t>Computes 2D charts of all versus all </a:t>
            </a:r>
            <a:r>
              <a:rPr lang="en-US" dirty="0" err="1" smtClean="0"/>
              <a:t>flourochromes</a:t>
            </a:r>
            <a:endParaRPr lang="en-US" dirty="0" smtClean="0"/>
          </a:p>
          <a:p>
            <a:r>
              <a:rPr lang="en-US" dirty="0" smtClean="0"/>
              <a:t>Results</a:t>
            </a:r>
          </a:p>
          <a:p>
            <a:pPr lvl="1"/>
            <a:r>
              <a:rPr lang="en-US" dirty="0" smtClean="0"/>
              <a:t>IF a population can be distinguished in any of the 2D charts those cells are distinguished in all 2D charts</a:t>
            </a:r>
          </a:p>
          <a:p>
            <a:pPr lvl="1"/>
            <a:r>
              <a:rPr lang="en-US" dirty="0" smtClean="0"/>
              <a:t>Facilitates population determination of common cell populations</a:t>
            </a:r>
          </a:p>
          <a:p>
            <a:pPr lvl="1"/>
            <a:r>
              <a:rPr lang="en-US" dirty="0" smtClean="0"/>
              <a:t>Enables rare population discovery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23802" y="1538288"/>
            <a:ext cx="298259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42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Flow cytometry is important to infectious disease research, among many other areas of research!</a:t>
            </a:r>
          </a:p>
          <a:p>
            <a:r>
              <a:rPr lang="en-US" dirty="0" smtClean="0"/>
              <a:t>Data generation has outpaced data analysis</a:t>
            </a:r>
          </a:p>
          <a:p>
            <a:r>
              <a:rPr lang="en-US" dirty="0" smtClean="0"/>
              <a:t>I can help get people setup</a:t>
            </a:r>
          </a:p>
          <a:p>
            <a:r>
              <a:rPr lang="en-US" dirty="0" smtClean="0"/>
              <a:t>I can help introduce the concepts</a:t>
            </a:r>
          </a:p>
          <a:p>
            <a:r>
              <a:rPr lang="en-US" dirty="0" smtClean="0"/>
              <a:t>I need your help with context and details!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241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Cytometry Review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3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mtClean="0"/>
              <a:t>Schematic Diagram Of A Flow Cytometer</a:t>
            </a:r>
            <a:endParaRPr 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92843" y="1483493"/>
            <a:ext cx="5804034" cy="3743602"/>
          </a:xfrm>
        </p:spPr>
      </p:pic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0" y="5227095"/>
            <a:ext cx="6296531" cy="4995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eaLnBrk="1" hangingPunct="1"/>
            <a:r>
              <a:rPr lang="en-US" altLang="x-none" sz="882" dirty="0"/>
              <a:t>O'Neill K, </a:t>
            </a:r>
            <a:r>
              <a:rPr lang="en-US" altLang="x-none" sz="882" dirty="0" err="1"/>
              <a:t>Aghaeepour</a:t>
            </a:r>
            <a:r>
              <a:rPr lang="en-US" altLang="x-none" sz="882" dirty="0"/>
              <a:t> N, </a:t>
            </a:r>
            <a:r>
              <a:rPr lang="en-US" altLang="x-none" sz="882" dirty="0" err="1"/>
              <a:t>Špidlen</a:t>
            </a:r>
            <a:r>
              <a:rPr lang="en-US" altLang="x-none" sz="882" dirty="0"/>
              <a:t> J, Brinkman R (2013) Flow Cytometry Bioinformatics. PLOS Computational Biology 9(12): e1003365. doi:10.1371/journal.pcbi.1003365</a:t>
            </a:r>
          </a:p>
          <a:p>
            <a:pPr eaLnBrk="1" hangingPunct="1"/>
            <a:r>
              <a:rPr lang="en-US" altLang="x-none" sz="882" dirty="0">
                <a:hlinkClick r:id="rId4"/>
              </a:rPr>
              <a:t>http://journals.plos.org/ploscompbiol/article?id=10.1371/journal.pcbi.1003365</a:t>
            </a:r>
            <a:endParaRPr lang="en-US" altLang="x-none" sz="882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531" y="5275816"/>
            <a:ext cx="2764118" cy="38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38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Fluorescent Light Is Filtered So That Each PMT Detects A Specific Wavelength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7025" y="1811338"/>
            <a:ext cx="5994400" cy="2806700"/>
          </a:xfrm>
        </p:spPr>
      </p:pic>
      <p:sp>
        <p:nvSpPr>
          <p:cNvPr id="5" name="Rectangle 4"/>
          <p:cNvSpPr/>
          <p:nvPr/>
        </p:nvSpPr>
        <p:spPr>
          <a:xfrm>
            <a:off x="0" y="5462508"/>
            <a:ext cx="842554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http://</a:t>
            </a:r>
            <a:r>
              <a:rPr lang="en-US" sz="1000" dirty="0" err="1">
                <a:solidFill>
                  <a:schemeClr val="bg1"/>
                </a:solidFill>
              </a:rPr>
              <a:t>www.abcam.com</a:t>
            </a:r>
            <a:r>
              <a:rPr lang="en-US" sz="1000" dirty="0">
                <a:solidFill>
                  <a:schemeClr val="bg1"/>
                </a:solidFill>
              </a:rPr>
              <a:t>/protocols/introduction-to-flow-cytometry</a:t>
            </a:r>
          </a:p>
        </p:txBody>
      </p:sp>
    </p:spTree>
    <p:extLst>
      <p:ext uri="{BB962C8B-B14F-4D97-AF65-F5344CB8AC3E}">
        <p14:creationId xmlns:p14="http://schemas.microsoft.com/office/powerpoint/2010/main" val="32901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6921</TotalTime>
  <Words>1872</Words>
  <Application>Microsoft Macintosh PowerPoint</Application>
  <PresentationFormat>On-screen Show (16:10)</PresentationFormat>
  <Paragraphs>270</Paragraphs>
  <Slides>46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American Typewriter</vt:lpstr>
      <vt:lpstr>Calibri</vt:lpstr>
      <vt:lpstr>Calibri Light</vt:lpstr>
      <vt:lpstr>Helvetica</vt:lpstr>
      <vt:lpstr>Times New Roman</vt:lpstr>
      <vt:lpstr>Wingdings</vt:lpstr>
      <vt:lpstr>Retrospect</vt:lpstr>
      <vt:lpstr>Automated Flow Cytometry Analysis</vt:lpstr>
      <vt:lpstr>License and Sources</vt:lpstr>
      <vt:lpstr>Outline</vt:lpstr>
      <vt:lpstr>My Motivation: Immport, FLOCK</vt:lpstr>
      <vt:lpstr>My Motivation</vt:lpstr>
      <vt:lpstr>My Motivation</vt:lpstr>
      <vt:lpstr>Flow Cytometry Review</vt:lpstr>
      <vt:lpstr>Schematic Diagram Of A Flow Cytometer</vt:lpstr>
      <vt:lpstr>Fluorescent Light Is Filtered So That Each PMT Detects A Specific Wavelength</vt:lpstr>
      <vt:lpstr>Fluorochromes</vt:lpstr>
      <vt:lpstr>Fluorochromes</vt:lpstr>
      <vt:lpstr>Flourochromes</vt:lpstr>
      <vt:lpstr>Manual Gating (polygons) Vs.  Automated Gating (colored dots)</vt:lpstr>
      <vt:lpstr>Automated  Flow Cytometry Analysis</vt:lpstr>
      <vt:lpstr>Automated Flow Cytometry Analysis</vt:lpstr>
      <vt:lpstr>Big Flow Cytometry Data</vt:lpstr>
      <vt:lpstr>Can Manual Analysis of  “High-Dimensional” Data Be Improved?</vt:lpstr>
      <vt:lpstr>&gt;50 Peer-reviewed, Free, Open Source Software Tools</vt:lpstr>
      <vt:lpstr>BioConductor - Open, Extensible Infrastructure  - Packages are Interoperable &amp; Interchangeable</vt:lpstr>
      <vt:lpstr>Which Automated Analysis Methods to Use?</vt:lpstr>
      <vt:lpstr>Flow Cytometry Standards and Analysis (FlowCAP)</vt:lpstr>
      <vt:lpstr>FlowCAP (Critical Assessment of Automated Analysis Methods)</vt:lpstr>
      <vt:lpstr>FlowCAP-I: Unsupervised gating (discovery) = humans’</vt:lpstr>
      <vt:lpstr>There is No Single Best Gating Solution (2010)</vt:lpstr>
      <vt:lpstr>FlowCAP-II:  Tools for Clinical Classification</vt:lpstr>
      <vt:lpstr>FlowCAP-III: Reducing Variability in Translational Immunology</vt:lpstr>
      <vt:lpstr>FlowCAP-III:  Supervised Analysis for “Diagnostics”</vt:lpstr>
      <vt:lpstr>Gating Transitionals From Lymphocytes</vt:lpstr>
      <vt:lpstr>FlowCAP-III Conclusion:  Stop Manually Gating</vt:lpstr>
      <vt:lpstr>FlowCAP-IV:  Unsupervised Clustering and Classification</vt:lpstr>
      <vt:lpstr>FlowCAP-IV:  Unsupervised Clustering and Classification</vt:lpstr>
      <vt:lpstr>Automated Analysis for Discovery &amp; Diagnosis in Big Flow Cytometry Data</vt:lpstr>
      <vt:lpstr>What You Can Do  To Get Started?</vt:lpstr>
      <vt:lpstr>What You Can Do To Get Started</vt:lpstr>
      <vt:lpstr>Learning R: BioConductor.org</vt:lpstr>
      <vt:lpstr>RStudio</vt:lpstr>
      <vt:lpstr>R in FlowJo</vt:lpstr>
      <vt:lpstr>GenePattern</vt:lpstr>
      <vt:lpstr>GenePattern - Example</vt:lpstr>
      <vt:lpstr>ImmPort - FLOCK</vt:lpstr>
      <vt:lpstr>Resources</vt:lpstr>
      <vt:lpstr>References</vt:lpstr>
      <vt:lpstr>Updates</vt:lpstr>
      <vt:lpstr>Computational flow cytometry: helping to make sense of high-dimensional immunology data</vt:lpstr>
      <vt:lpstr>ImmPort Galaxy</vt:lpstr>
      <vt:lpstr>ImmPort Galaxy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Squires, Richard (NIH/NIAID) [C]</dc:creator>
  <cp:lastModifiedBy>Squires, Richard (NIH/NIAID) [C]</cp:lastModifiedBy>
  <cp:revision>397</cp:revision>
  <cp:lastPrinted>2017-07-25T04:00:12Z</cp:lastPrinted>
  <dcterms:created xsi:type="dcterms:W3CDTF">2017-04-02T05:29:27Z</dcterms:created>
  <dcterms:modified xsi:type="dcterms:W3CDTF">2017-09-07T11:11:03Z</dcterms:modified>
</cp:coreProperties>
</file>